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458" r:id="rId2"/>
    <p:sldId id="2464" r:id="rId3"/>
    <p:sldId id="2465" r:id="rId4"/>
    <p:sldId id="2466" r:id="rId5"/>
    <p:sldId id="2467" r:id="rId6"/>
    <p:sldId id="2468" r:id="rId7"/>
    <p:sldId id="2469" r:id="rId8"/>
    <p:sldId id="24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B4A"/>
    <a:srgbClr val="F2F2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8"/>
    <p:restoredTop sz="96197"/>
  </p:normalViewPr>
  <p:slideViewPr>
    <p:cSldViewPr>
      <p:cViewPr varScale="1">
        <p:scale>
          <a:sx n="103" d="100"/>
          <a:sy n="103" d="100"/>
        </p:scale>
        <p:origin x="198" y="102"/>
      </p:cViewPr>
      <p:guideLst/>
    </p:cSldViewPr>
  </p:slideViewPr>
  <p:notesTextViewPr>
    <p:cViewPr>
      <p:scale>
        <a:sx n="1" d="1"/>
        <a:sy n="1" d="1"/>
      </p:scale>
      <p:origin x="0" y="0"/>
    </p:cViewPr>
  </p:notesText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E4529-1A2B-0349-A8F6-64E6CEA2D377}"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5EA30-2D01-0C4C-B06B-5F6109F04BC5}" type="slidenum">
              <a:rPr lang="en-US" smtClean="0"/>
              <a:t>‹#›</a:t>
            </a:fld>
            <a:endParaRPr lang="en-US"/>
          </a:p>
        </p:txBody>
      </p:sp>
    </p:spTree>
    <p:extLst>
      <p:ext uri="{BB962C8B-B14F-4D97-AF65-F5344CB8AC3E}">
        <p14:creationId xmlns:p14="http://schemas.microsoft.com/office/powerpoint/2010/main" val="200314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F5831-97EE-7FA8-4D3C-5063A633020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7CF7AAB-C01C-3E08-8C5B-DF3678DA7B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2BB4B39-3C70-A8D8-1E85-41B762FCDA51}"/>
              </a:ext>
            </a:extLst>
          </p:cNvPr>
          <p:cNvSpPr>
            <a:spLocks noGrp="1"/>
          </p:cNvSpPr>
          <p:nvPr>
            <p:ph type="dt" sz="half" idx="10"/>
          </p:nvPr>
        </p:nvSpPr>
        <p:spPr/>
        <p:txBody>
          <a:bodyPr/>
          <a:lstStyle/>
          <a:p>
            <a:fld id="{F042AE86-F51D-F746-8FC3-B8D14C2DC5E8}" type="datetime1">
              <a:rPr lang="en-AU" smtClean="0"/>
              <a:t>25/02/2026</a:t>
            </a:fld>
            <a:endParaRPr lang="en-US"/>
          </a:p>
        </p:txBody>
      </p:sp>
      <p:sp>
        <p:nvSpPr>
          <p:cNvPr id="5" name="Footer Placeholder 4">
            <a:extLst>
              <a:ext uri="{FF2B5EF4-FFF2-40B4-BE49-F238E27FC236}">
                <a16:creationId xmlns:a16="http://schemas.microsoft.com/office/drawing/2014/main" id="{AEBC9CBD-B7CB-222A-1B22-5D82F0D9D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F53F4-846E-FB7A-B53E-DFBE6156075D}"/>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138277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1476-E9CC-6D96-AE69-C036E138D98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1FF201-7372-06DE-E958-7C7C2F7A8BB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3D60AB-C1D7-3079-D4FF-D41921F8DEF7}"/>
              </a:ext>
            </a:extLst>
          </p:cNvPr>
          <p:cNvSpPr>
            <a:spLocks noGrp="1"/>
          </p:cNvSpPr>
          <p:nvPr>
            <p:ph type="dt" sz="half" idx="10"/>
          </p:nvPr>
        </p:nvSpPr>
        <p:spPr/>
        <p:txBody>
          <a:bodyPr/>
          <a:lstStyle/>
          <a:p>
            <a:fld id="{242CD881-6A2E-A74A-8399-1DEDA9841896}" type="datetime1">
              <a:rPr lang="en-AU" smtClean="0"/>
              <a:t>25/02/2026</a:t>
            </a:fld>
            <a:endParaRPr lang="en-US"/>
          </a:p>
        </p:txBody>
      </p:sp>
      <p:sp>
        <p:nvSpPr>
          <p:cNvPr id="5" name="Footer Placeholder 4">
            <a:extLst>
              <a:ext uri="{FF2B5EF4-FFF2-40B4-BE49-F238E27FC236}">
                <a16:creationId xmlns:a16="http://schemas.microsoft.com/office/drawing/2014/main" id="{AB13C2E6-20B2-2824-9F39-0DC5CD8EC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BA5B2-7E0C-2C6D-C417-84DE92DA37CD}"/>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53479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CF971B-1A29-36DE-7D00-152D9D100C3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B5BDEA-F079-B910-6FE2-099E27FEA17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91EA7D-F7D8-F946-8433-5E0EDDAC06CA}"/>
              </a:ext>
            </a:extLst>
          </p:cNvPr>
          <p:cNvSpPr>
            <a:spLocks noGrp="1"/>
          </p:cNvSpPr>
          <p:nvPr>
            <p:ph type="dt" sz="half" idx="10"/>
          </p:nvPr>
        </p:nvSpPr>
        <p:spPr/>
        <p:txBody>
          <a:bodyPr/>
          <a:lstStyle/>
          <a:p>
            <a:fld id="{8F499717-7AA7-FE45-A7C0-0BC8C5A5CC2A}" type="datetime1">
              <a:rPr lang="en-AU" smtClean="0"/>
              <a:t>25/02/2026</a:t>
            </a:fld>
            <a:endParaRPr lang="en-US"/>
          </a:p>
        </p:txBody>
      </p:sp>
      <p:sp>
        <p:nvSpPr>
          <p:cNvPr id="5" name="Footer Placeholder 4">
            <a:extLst>
              <a:ext uri="{FF2B5EF4-FFF2-40B4-BE49-F238E27FC236}">
                <a16:creationId xmlns:a16="http://schemas.microsoft.com/office/drawing/2014/main" id="{7FC54EBF-2032-9623-3384-62BD8BA03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334C9-BC27-6ECB-A9FA-7FB67E1BCD80}"/>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264877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B9FC-AA5B-D3FF-5D1E-FF07B7FBE2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2CA74CC-E0F9-6FFD-DA8E-D74D68568F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6542FB-C153-773C-7AD4-29781ACF902C}"/>
              </a:ext>
            </a:extLst>
          </p:cNvPr>
          <p:cNvSpPr>
            <a:spLocks noGrp="1"/>
          </p:cNvSpPr>
          <p:nvPr>
            <p:ph type="dt" sz="half" idx="10"/>
          </p:nvPr>
        </p:nvSpPr>
        <p:spPr/>
        <p:txBody>
          <a:bodyPr/>
          <a:lstStyle/>
          <a:p>
            <a:fld id="{B6F7751D-046E-704B-B961-35B810B651B6}" type="datetime1">
              <a:rPr lang="en-AU" smtClean="0"/>
              <a:t>25/02/2026</a:t>
            </a:fld>
            <a:endParaRPr lang="en-US"/>
          </a:p>
        </p:txBody>
      </p:sp>
      <p:sp>
        <p:nvSpPr>
          <p:cNvPr id="5" name="Footer Placeholder 4">
            <a:extLst>
              <a:ext uri="{FF2B5EF4-FFF2-40B4-BE49-F238E27FC236}">
                <a16:creationId xmlns:a16="http://schemas.microsoft.com/office/drawing/2014/main" id="{381AE47F-9F4F-558B-E91E-A327709CE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CF98C-4795-6080-16D0-51F2C8A5A94F}"/>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384859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5E85-FD56-15C3-9AEA-2A3186BD290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62417AF-4058-FBAE-9F80-8CCACA34DF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51B15FC-D05A-3B6D-3850-991945426C44}"/>
              </a:ext>
            </a:extLst>
          </p:cNvPr>
          <p:cNvSpPr>
            <a:spLocks noGrp="1"/>
          </p:cNvSpPr>
          <p:nvPr>
            <p:ph type="dt" sz="half" idx="10"/>
          </p:nvPr>
        </p:nvSpPr>
        <p:spPr/>
        <p:txBody>
          <a:bodyPr/>
          <a:lstStyle/>
          <a:p>
            <a:fld id="{E6769154-23C0-094C-8A32-BA7243685491}" type="datetime1">
              <a:rPr lang="en-AU" smtClean="0"/>
              <a:t>25/02/2026</a:t>
            </a:fld>
            <a:endParaRPr lang="en-US"/>
          </a:p>
        </p:txBody>
      </p:sp>
      <p:sp>
        <p:nvSpPr>
          <p:cNvPr id="5" name="Footer Placeholder 4">
            <a:extLst>
              <a:ext uri="{FF2B5EF4-FFF2-40B4-BE49-F238E27FC236}">
                <a16:creationId xmlns:a16="http://schemas.microsoft.com/office/drawing/2014/main" id="{77FEA768-C67A-909A-8758-247B8DB15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01EF5-5AB1-7498-0205-247D2F7EC35C}"/>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4775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1C31-F7D3-A359-ADE1-2A9F6CF64F6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5BF100C-2ACC-B39C-4F51-CABB30F9135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F9E184D-99B1-7616-C7AD-57034ED9EF1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866E5C6-5F82-3DCC-8BA2-8B64573CD8C6}"/>
              </a:ext>
            </a:extLst>
          </p:cNvPr>
          <p:cNvSpPr>
            <a:spLocks noGrp="1"/>
          </p:cNvSpPr>
          <p:nvPr>
            <p:ph type="dt" sz="half" idx="10"/>
          </p:nvPr>
        </p:nvSpPr>
        <p:spPr/>
        <p:txBody>
          <a:bodyPr/>
          <a:lstStyle/>
          <a:p>
            <a:fld id="{892DA4A3-33A0-514E-A515-599856297F44}" type="datetime1">
              <a:rPr lang="en-AU" smtClean="0"/>
              <a:t>25/02/2026</a:t>
            </a:fld>
            <a:endParaRPr lang="en-US"/>
          </a:p>
        </p:txBody>
      </p:sp>
      <p:sp>
        <p:nvSpPr>
          <p:cNvPr id="6" name="Footer Placeholder 5">
            <a:extLst>
              <a:ext uri="{FF2B5EF4-FFF2-40B4-BE49-F238E27FC236}">
                <a16:creationId xmlns:a16="http://schemas.microsoft.com/office/drawing/2014/main" id="{6690D1B0-66BE-B193-D63A-A0E492D6B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211D8-A45C-51EC-21DC-EF15F8B62864}"/>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2851326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43D8-52BA-9411-3FDE-AF02DB35080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59CAC9-3EF6-A540-63C6-406B5231A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99EE8A7-A2CB-951C-65D4-2B2395306B7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4884E52-61AC-6124-EBCE-B97510496B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0CDD56-181D-D0E1-CAA4-934AF27FDBA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360780E-3CB2-6335-A056-E4253398540B}"/>
              </a:ext>
            </a:extLst>
          </p:cNvPr>
          <p:cNvSpPr>
            <a:spLocks noGrp="1"/>
          </p:cNvSpPr>
          <p:nvPr>
            <p:ph type="dt" sz="half" idx="10"/>
          </p:nvPr>
        </p:nvSpPr>
        <p:spPr/>
        <p:txBody>
          <a:bodyPr/>
          <a:lstStyle/>
          <a:p>
            <a:fld id="{D3399B40-2CBF-A344-BD81-9CA6C0329241}" type="datetime1">
              <a:rPr lang="en-AU" smtClean="0"/>
              <a:t>25/02/2026</a:t>
            </a:fld>
            <a:endParaRPr lang="en-US"/>
          </a:p>
        </p:txBody>
      </p:sp>
      <p:sp>
        <p:nvSpPr>
          <p:cNvPr id="8" name="Footer Placeholder 7">
            <a:extLst>
              <a:ext uri="{FF2B5EF4-FFF2-40B4-BE49-F238E27FC236}">
                <a16:creationId xmlns:a16="http://schemas.microsoft.com/office/drawing/2014/main" id="{5BAC207E-5F90-D239-84EF-B94660773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350771-6B1E-5256-837A-939FD0053AF8}"/>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144694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BCEA-A6CD-E7AF-395D-F589C032B38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1BFBCA5-DEFA-C6D8-BEB6-6878018930FC}"/>
              </a:ext>
            </a:extLst>
          </p:cNvPr>
          <p:cNvSpPr>
            <a:spLocks noGrp="1"/>
          </p:cNvSpPr>
          <p:nvPr>
            <p:ph type="dt" sz="half" idx="10"/>
          </p:nvPr>
        </p:nvSpPr>
        <p:spPr/>
        <p:txBody>
          <a:bodyPr/>
          <a:lstStyle/>
          <a:p>
            <a:fld id="{010AFD98-9EE8-5843-A58F-D1F4039734FB}" type="datetime1">
              <a:rPr lang="en-AU" smtClean="0"/>
              <a:t>25/02/2026</a:t>
            </a:fld>
            <a:endParaRPr lang="en-US"/>
          </a:p>
        </p:txBody>
      </p:sp>
      <p:sp>
        <p:nvSpPr>
          <p:cNvPr id="4" name="Footer Placeholder 3">
            <a:extLst>
              <a:ext uri="{FF2B5EF4-FFF2-40B4-BE49-F238E27FC236}">
                <a16:creationId xmlns:a16="http://schemas.microsoft.com/office/drawing/2014/main" id="{289419CB-9E5A-1BBE-4099-0D4E02F455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AEAEAE-E6FE-E337-1666-D606AB346C34}"/>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405950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2165E5-BDE4-E02C-B11F-26B27A4428A7}"/>
              </a:ext>
            </a:extLst>
          </p:cNvPr>
          <p:cNvSpPr>
            <a:spLocks noGrp="1"/>
          </p:cNvSpPr>
          <p:nvPr>
            <p:ph type="dt" sz="half" idx="10"/>
          </p:nvPr>
        </p:nvSpPr>
        <p:spPr/>
        <p:txBody>
          <a:bodyPr/>
          <a:lstStyle/>
          <a:p>
            <a:fld id="{1CD7E115-D746-ED49-8955-374DB65EFB10}" type="datetime1">
              <a:rPr lang="en-AU" smtClean="0"/>
              <a:t>25/02/2026</a:t>
            </a:fld>
            <a:endParaRPr lang="en-US"/>
          </a:p>
        </p:txBody>
      </p:sp>
      <p:sp>
        <p:nvSpPr>
          <p:cNvPr id="3" name="Footer Placeholder 2">
            <a:extLst>
              <a:ext uri="{FF2B5EF4-FFF2-40B4-BE49-F238E27FC236}">
                <a16:creationId xmlns:a16="http://schemas.microsoft.com/office/drawing/2014/main" id="{4555754B-A44F-C52E-9245-A050380042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2867C5-85FC-5F55-48F8-B9494802D15D}"/>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343184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3555-816B-147D-B4AE-F14509FE58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2D0C76E-6C26-825F-5D11-B564D6134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264ED5C-0029-BA36-0361-B57F86C44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E69AFC-E1C2-99E8-9CDB-8F4DBD4E55F1}"/>
              </a:ext>
            </a:extLst>
          </p:cNvPr>
          <p:cNvSpPr>
            <a:spLocks noGrp="1"/>
          </p:cNvSpPr>
          <p:nvPr>
            <p:ph type="dt" sz="half" idx="10"/>
          </p:nvPr>
        </p:nvSpPr>
        <p:spPr/>
        <p:txBody>
          <a:bodyPr/>
          <a:lstStyle/>
          <a:p>
            <a:fld id="{0CF171B8-17C7-9A43-99AD-467200CD6C2C}" type="datetime1">
              <a:rPr lang="en-AU" smtClean="0"/>
              <a:t>25/02/2026</a:t>
            </a:fld>
            <a:endParaRPr lang="en-US"/>
          </a:p>
        </p:txBody>
      </p:sp>
      <p:sp>
        <p:nvSpPr>
          <p:cNvPr id="6" name="Footer Placeholder 5">
            <a:extLst>
              <a:ext uri="{FF2B5EF4-FFF2-40B4-BE49-F238E27FC236}">
                <a16:creationId xmlns:a16="http://schemas.microsoft.com/office/drawing/2014/main" id="{548C173E-BB1D-09F8-E9CD-93050B621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86B1C-219C-E553-E76D-409BC695BF3D}"/>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1407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8030-979C-ED83-7C64-28139EAE63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D2EC230-4ABF-6387-2826-0DDD8D082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35A57F-411B-F893-A45D-E0DEE2562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2A9DBF-A625-A635-0057-986CD3139E5D}"/>
              </a:ext>
            </a:extLst>
          </p:cNvPr>
          <p:cNvSpPr>
            <a:spLocks noGrp="1"/>
          </p:cNvSpPr>
          <p:nvPr>
            <p:ph type="dt" sz="half" idx="10"/>
          </p:nvPr>
        </p:nvSpPr>
        <p:spPr/>
        <p:txBody>
          <a:bodyPr/>
          <a:lstStyle/>
          <a:p>
            <a:fld id="{50DF6403-E898-5947-AA4B-28536C10A657}" type="datetime1">
              <a:rPr lang="en-AU" smtClean="0"/>
              <a:t>25/02/2026</a:t>
            </a:fld>
            <a:endParaRPr lang="en-US"/>
          </a:p>
        </p:txBody>
      </p:sp>
      <p:sp>
        <p:nvSpPr>
          <p:cNvPr id="6" name="Footer Placeholder 5">
            <a:extLst>
              <a:ext uri="{FF2B5EF4-FFF2-40B4-BE49-F238E27FC236}">
                <a16:creationId xmlns:a16="http://schemas.microsoft.com/office/drawing/2014/main" id="{DB309DD4-33F1-F644-E940-8DD8D7F77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23771-1A59-FC74-042F-AE2EA8DC1524}"/>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111319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C91271-6E8A-69E4-360E-A04E768EC1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1182DB-CE90-2C00-D867-5940F83A7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CF6407-7BEA-5854-D1B7-75AE00D16E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E6AD4-8939-3042-B82F-C6F4DED31BE6}" type="datetime1">
              <a:rPr lang="en-AU" smtClean="0"/>
              <a:t>25/02/2026</a:t>
            </a:fld>
            <a:endParaRPr lang="en-US"/>
          </a:p>
        </p:txBody>
      </p:sp>
      <p:sp>
        <p:nvSpPr>
          <p:cNvPr id="5" name="Footer Placeholder 4">
            <a:extLst>
              <a:ext uri="{FF2B5EF4-FFF2-40B4-BE49-F238E27FC236}">
                <a16:creationId xmlns:a16="http://schemas.microsoft.com/office/drawing/2014/main" id="{E6514F73-569D-66BA-3952-5E211FCCFF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35E773-9FDB-F792-BA18-BF359EBF3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8766B-B2D8-7444-8ABD-B1F653B8CD0A}" type="slidenum">
              <a:rPr lang="en-US" smtClean="0"/>
              <a:t>‹#›</a:t>
            </a:fld>
            <a:endParaRPr lang="en-US"/>
          </a:p>
        </p:txBody>
      </p:sp>
    </p:spTree>
    <p:extLst>
      <p:ext uri="{BB962C8B-B14F-4D97-AF65-F5344CB8AC3E}">
        <p14:creationId xmlns:p14="http://schemas.microsoft.com/office/powerpoint/2010/main" val="818384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iabaustralia.com.au/research-and-resources/nickable-char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iris-au.ipso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8" name="Rectangle 17">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FFD52F0-1CD9-65A5-7CDC-06C734598E66}"/>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a:spcAft>
                <a:spcPts val="600"/>
              </a:spcAft>
            </a:pPr>
            <a:fld id="{D118766B-B2D8-7444-8ABD-B1F653B8CD0A}" type="slidenum">
              <a:rPr lang="en-US">
                <a:solidFill>
                  <a:srgbClr val="FFFFFF"/>
                </a:solidFill>
              </a:rPr>
              <a:pPr>
                <a:spcAft>
                  <a:spcPts val="600"/>
                </a:spcAft>
              </a:pPr>
              <a:t>1</a:t>
            </a:fld>
            <a:endParaRPr lang="en-US">
              <a:solidFill>
                <a:srgbClr val="FFFFFF"/>
              </a:solidFill>
            </a:endParaRPr>
          </a:p>
        </p:txBody>
      </p:sp>
      <p:pic>
        <p:nvPicPr>
          <p:cNvPr id="5" name="Picture 4">
            <a:extLst>
              <a:ext uri="{FF2B5EF4-FFF2-40B4-BE49-F238E27FC236}">
                <a16:creationId xmlns:a16="http://schemas.microsoft.com/office/drawing/2014/main" id="{5B89C163-D87B-9A93-A8CC-9FEBAC97B8D6}"/>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51857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E9A64-A30F-1C93-E823-A6186D6299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7651BE-1871-7C5C-6DB5-71E51C2EF94E}"/>
              </a:ext>
            </a:extLst>
          </p:cNvPr>
          <p:cNvSpPr txBox="1"/>
          <p:nvPr/>
        </p:nvSpPr>
        <p:spPr>
          <a:xfrm>
            <a:off x="583721" y="2933130"/>
            <a:ext cx="2249665" cy="2739211"/>
          </a:xfrm>
          <a:prstGeom prst="rect">
            <a:avLst/>
          </a:prstGeom>
          <a:noFill/>
        </p:spPr>
        <p:txBody>
          <a:bodyPr wrap="square" rtlCol="0">
            <a:spAutoFit/>
          </a:bodyPr>
          <a:lstStyle/>
          <a:p>
            <a:pPr algn="ctr"/>
            <a:r>
              <a:rPr lang="en-US" sz="2800" b="1" dirty="0">
                <a:solidFill>
                  <a:srgbClr val="F04B4A"/>
                </a:solidFill>
                <a:latin typeface="Futura PT Bold" panose="020B0502020204020303" pitchFamily="34" charset="77"/>
              </a:rPr>
              <a:t>15.1 million </a:t>
            </a:r>
          </a:p>
          <a:p>
            <a:pPr algn="ctr"/>
            <a:r>
              <a:rPr lang="en-US" dirty="0">
                <a:latin typeface="Futura PT Book" panose="020B0502020204020303" pitchFamily="34" charset="0"/>
              </a:rPr>
              <a:t>Australians </a:t>
            </a:r>
            <a:br>
              <a:rPr lang="en-US" dirty="0">
                <a:latin typeface="Futura PT Book" panose="020B0502020204020303" pitchFamily="34" charset="0"/>
              </a:rPr>
            </a:br>
            <a:r>
              <a:rPr lang="en-US" dirty="0">
                <a:latin typeface="Futura PT Book" panose="020B0502020204020303" pitchFamily="34" charset="0"/>
              </a:rPr>
              <a:t>aged 14+ used a </a:t>
            </a:r>
            <a:br>
              <a:rPr lang="en-US" dirty="0">
                <a:latin typeface="Futura PT Book" panose="020B0502020204020303" pitchFamily="34" charset="0"/>
              </a:rPr>
            </a:br>
            <a:r>
              <a:rPr lang="en-US" dirty="0">
                <a:solidFill>
                  <a:srgbClr val="F04B4A"/>
                </a:solidFill>
                <a:latin typeface="Futura PT Book" panose="020B0502020204020303" pitchFamily="34" charset="0"/>
              </a:rPr>
              <a:t>homes and property website or app</a:t>
            </a:r>
            <a:r>
              <a:rPr lang="en-US" dirty="0">
                <a:latin typeface="Futura PT Book" panose="020B0502020204020303" pitchFamily="34" charset="0"/>
              </a:rPr>
              <a:t>,</a:t>
            </a:r>
            <a:br>
              <a:rPr lang="en-US" dirty="0">
                <a:latin typeface="Futura PT Book" panose="020B0502020204020303" pitchFamily="34" charset="0"/>
              </a:rPr>
            </a:br>
            <a:r>
              <a:rPr lang="en-US" dirty="0">
                <a:latin typeface="Futura PT Book" panose="020B0502020204020303" pitchFamily="34" charset="0"/>
              </a:rPr>
              <a:t>(up 5 % Y o Y), </a:t>
            </a:r>
            <a:endParaRPr lang="en-AU" dirty="0">
              <a:latin typeface="Futura PT Book" panose="020B0502020204020303" pitchFamily="34" charset="0"/>
            </a:endParaRPr>
          </a:p>
          <a:p>
            <a:pPr algn="ctr"/>
            <a:r>
              <a:rPr lang="en-AU" dirty="0">
                <a:latin typeface="Futura PT Book" panose="020B0502020204020303" pitchFamily="34" charset="0"/>
              </a:rPr>
              <a:t>spending over </a:t>
            </a:r>
            <a:br>
              <a:rPr lang="en-AU" dirty="0">
                <a:latin typeface="Futura PT Book" panose="020B0502020204020303" pitchFamily="34" charset="0"/>
              </a:rPr>
            </a:br>
            <a:r>
              <a:rPr lang="en-AU" dirty="0">
                <a:solidFill>
                  <a:srgbClr val="F04B4A"/>
                </a:solidFill>
                <a:latin typeface="Futura PT Book" panose="020B0502020204020303" pitchFamily="34" charset="0"/>
              </a:rPr>
              <a:t>43 minutes per person</a:t>
            </a:r>
          </a:p>
          <a:p>
            <a:pPr algn="ctr"/>
            <a:r>
              <a:rPr lang="en-US" dirty="0">
                <a:latin typeface="Futura PT Book" panose="020B0502020204020303" pitchFamily="34" charset="0"/>
              </a:rPr>
              <a:t>in January 2026</a:t>
            </a:r>
            <a:r>
              <a:rPr lang="en-AU" dirty="0">
                <a:latin typeface="Futura PT Book" panose="020B0502020204020303" pitchFamily="34" charset="0"/>
              </a:rPr>
              <a:t>.</a:t>
            </a:r>
          </a:p>
        </p:txBody>
      </p:sp>
      <p:sp>
        <p:nvSpPr>
          <p:cNvPr id="10" name="Rectangle 9">
            <a:extLst>
              <a:ext uri="{FF2B5EF4-FFF2-40B4-BE49-F238E27FC236}">
                <a16:creationId xmlns:a16="http://schemas.microsoft.com/office/drawing/2014/main" id="{ED0990DC-7641-EBB5-168A-1AD40EBB8DF8}"/>
              </a:ext>
            </a:extLst>
          </p:cNvPr>
          <p:cNvSpPr/>
          <p:nvPr/>
        </p:nvSpPr>
        <p:spPr>
          <a:xfrm>
            <a:off x="1" y="6290839"/>
            <a:ext cx="12191999"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Logo&#10;&#10;Description automatically generated">
            <a:extLst>
              <a:ext uri="{FF2B5EF4-FFF2-40B4-BE49-F238E27FC236}">
                <a16:creationId xmlns:a16="http://schemas.microsoft.com/office/drawing/2014/main" id="{66CFD582-E06C-0BCD-E947-4931F23EB7B4}"/>
              </a:ext>
            </a:extLst>
          </p:cNvPr>
          <p:cNvPicPr>
            <a:picLocks noChangeAspect="1"/>
          </p:cNvPicPr>
          <p:nvPr/>
        </p:nvPicPr>
        <p:blipFill>
          <a:blip r:embed="rId2"/>
          <a:stretch>
            <a:fillRect/>
          </a:stretch>
        </p:blipFill>
        <p:spPr>
          <a:xfrm>
            <a:off x="334253" y="6231690"/>
            <a:ext cx="543354" cy="724472"/>
          </a:xfrm>
          <a:prstGeom prst="rect">
            <a:avLst/>
          </a:prstGeom>
        </p:spPr>
      </p:pic>
      <p:sp>
        <p:nvSpPr>
          <p:cNvPr id="4" name="Google Shape;50;p2">
            <a:extLst>
              <a:ext uri="{FF2B5EF4-FFF2-40B4-BE49-F238E27FC236}">
                <a16:creationId xmlns:a16="http://schemas.microsoft.com/office/drawing/2014/main" id="{08C70415-4764-C628-C37D-0099BDB11963}"/>
              </a:ext>
            </a:extLst>
          </p:cNvPr>
          <p:cNvSpPr txBox="1">
            <a:spLocks noGrp="1"/>
          </p:cNvSpPr>
          <p:nvPr>
            <p:ph type="title"/>
          </p:nvPr>
        </p:nvSpPr>
        <p:spPr>
          <a:xfrm>
            <a:off x="665018" y="570888"/>
            <a:ext cx="11191702" cy="105148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4200"/>
              <a:buFont typeface="Poppins"/>
              <a:buNone/>
            </a:pPr>
            <a:r>
              <a:rPr lang="en-US" sz="2800" b="1" dirty="0">
                <a:latin typeface="Futura PT Demi" panose="020B0502020204020303" pitchFamily="34" charset="77"/>
              </a:rPr>
              <a:t>usage of property websites and apps peaked in November 2025 with the </a:t>
            </a:r>
            <a:r>
              <a:rPr lang="en-US" sz="2800" b="1" dirty="0">
                <a:solidFill>
                  <a:srgbClr val="F04B4A"/>
                </a:solidFill>
                <a:latin typeface="Futura PT Demi" panose="020B0502020204020303" pitchFamily="34" charset="77"/>
              </a:rPr>
              <a:t>highest monthly audience </a:t>
            </a:r>
            <a:r>
              <a:rPr lang="en-US" sz="2800" b="1" dirty="0">
                <a:latin typeface="Futura PT Demi" panose="020B0502020204020303" pitchFamily="34" charset="77"/>
              </a:rPr>
              <a:t>on Ipsos iris records</a:t>
            </a:r>
            <a:endParaRPr sz="2800" b="1" dirty="0">
              <a:latin typeface="Futura PT Demi" panose="020B0502020204020303" pitchFamily="34" charset="77"/>
            </a:endParaRPr>
          </a:p>
        </p:txBody>
      </p:sp>
      <p:sp>
        <p:nvSpPr>
          <p:cNvPr id="7" name="Google Shape;119;p6">
            <a:extLst>
              <a:ext uri="{FF2B5EF4-FFF2-40B4-BE49-F238E27FC236}">
                <a16:creationId xmlns:a16="http://schemas.microsoft.com/office/drawing/2014/main" id="{12503C04-28F4-171E-BC2F-3CE9E6A77786}"/>
              </a:ext>
            </a:extLst>
          </p:cNvPr>
          <p:cNvSpPr txBox="1"/>
          <p:nvPr/>
        </p:nvSpPr>
        <p:spPr>
          <a:xfrm>
            <a:off x="1448211" y="6443508"/>
            <a:ext cx="10408509" cy="369291"/>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ea typeface="Poppins"/>
                <a:cs typeface="Poppins"/>
                <a:sym typeface="Poppins"/>
              </a:rPr>
              <a:t>Source: </a:t>
            </a:r>
            <a:r>
              <a:rPr lang="en-US" sz="900" dirty="0">
                <a:solidFill>
                  <a:schemeClr val="dk1"/>
                </a:solidFill>
                <a:latin typeface="Futura PT Book" panose="020B0502020204020303" pitchFamily="34" charset="77"/>
                <a:cs typeface="Poppins"/>
              </a:rPr>
              <a:t>Ipsos iris Online Audience Measurement Service February 2024 – January 2026 (year on year January 2026 v January 2025), </a:t>
            </a:r>
            <a:br>
              <a:rPr lang="en-US" sz="900" dirty="0">
                <a:solidFill>
                  <a:schemeClr val="dk1"/>
                </a:solidFill>
                <a:latin typeface="Futura PT Book" panose="020B0502020204020303" pitchFamily="34" charset="77"/>
                <a:cs typeface="Poppins"/>
              </a:rPr>
            </a:br>
            <a:r>
              <a:rPr lang="en-US" sz="900" dirty="0">
                <a:solidFill>
                  <a:schemeClr val="dk1"/>
                </a:solidFill>
                <a:latin typeface="Futura PT Book" panose="020B0502020204020303" pitchFamily="34" charset="77"/>
                <a:cs typeface="Poppins"/>
              </a:rPr>
              <a:t>Age 14+, PC/laptop/smartphone/tablet, </a:t>
            </a:r>
            <a:r>
              <a:rPr lang="en-AU" sz="900" dirty="0">
                <a:solidFill>
                  <a:schemeClr val="dk1"/>
                </a:solidFill>
                <a:latin typeface="Futura PT Book" panose="020B0502020204020303" pitchFamily="34" charset="77"/>
                <a:cs typeface="Poppins"/>
              </a:rPr>
              <a:t>Audience (000s), Average minutes per person, H</a:t>
            </a:r>
            <a:r>
              <a:rPr lang="en-US" sz="900" dirty="0" err="1">
                <a:solidFill>
                  <a:schemeClr val="dk1"/>
                </a:solidFill>
                <a:latin typeface="Futura PT Book" panose="020B0502020204020303" pitchFamily="34" charset="77"/>
                <a:cs typeface="Poppins"/>
              </a:rPr>
              <a:t>omes</a:t>
            </a:r>
            <a:r>
              <a:rPr lang="en-US" sz="900" dirty="0">
                <a:solidFill>
                  <a:schemeClr val="dk1"/>
                </a:solidFill>
                <a:latin typeface="Futura PT Book" panose="020B0502020204020303" pitchFamily="34" charset="77"/>
                <a:cs typeface="Poppins"/>
              </a:rPr>
              <a:t> and property category</a:t>
            </a:r>
            <a:endParaRPr dirty="0">
              <a:latin typeface="Futura PT Book" panose="020B0502020204020303" pitchFamily="34" charset="77"/>
            </a:endParaRPr>
          </a:p>
        </p:txBody>
      </p:sp>
      <p:sp>
        <p:nvSpPr>
          <p:cNvPr id="8" name="Rectangle 7">
            <a:extLst>
              <a:ext uri="{FF2B5EF4-FFF2-40B4-BE49-F238E27FC236}">
                <a16:creationId xmlns:a16="http://schemas.microsoft.com/office/drawing/2014/main" id="{50DD3F41-52EA-1A23-1E82-3B6EC7C41C73}"/>
              </a:ext>
            </a:extLst>
          </p:cNvPr>
          <p:cNvSpPr/>
          <p:nvPr/>
        </p:nvSpPr>
        <p:spPr>
          <a:xfrm>
            <a:off x="650240" y="1898289"/>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A128E5-FDBC-9319-ED3A-BE69DF3F6852}"/>
              </a:ext>
            </a:extLst>
          </p:cNvPr>
          <p:cNvSpPr/>
          <p:nvPr/>
        </p:nvSpPr>
        <p:spPr>
          <a:xfrm>
            <a:off x="650240" y="5716979"/>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Logo&#10;&#10;Description automatically generated">
            <a:extLst>
              <a:ext uri="{FF2B5EF4-FFF2-40B4-BE49-F238E27FC236}">
                <a16:creationId xmlns:a16="http://schemas.microsoft.com/office/drawing/2014/main" id="{D1DD388F-F3E5-04E6-1EC4-282165F4C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27" y="6376777"/>
            <a:ext cx="415364" cy="381259"/>
          </a:xfrm>
          <a:prstGeom prst="rect">
            <a:avLst/>
          </a:prstGeom>
        </p:spPr>
      </p:pic>
      <p:pic>
        <p:nvPicPr>
          <p:cNvPr id="11" name="Picture 10">
            <a:extLst>
              <a:ext uri="{FF2B5EF4-FFF2-40B4-BE49-F238E27FC236}">
                <a16:creationId xmlns:a16="http://schemas.microsoft.com/office/drawing/2014/main" id="{D3278457-7657-8FBF-EF2E-68C7EF510730}"/>
              </a:ext>
            </a:extLst>
          </p:cNvPr>
          <p:cNvPicPr>
            <a:picLocks noChangeAspect="1"/>
          </p:cNvPicPr>
          <p:nvPr/>
        </p:nvPicPr>
        <p:blipFill>
          <a:blip r:embed="rId4"/>
          <a:stretch>
            <a:fillRect/>
          </a:stretch>
        </p:blipFill>
        <p:spPr>
          <a:xfrm>
            <a:off x="1292234" y="2026144"/>
            <a:ext cx="840833" cy="840833"/>
          </a:xfrm>
          <a:prstGeom prst="rect">
            <a:avLst/>
          </a:prstGeom>
        </p:spPr>
      </p:pic>
      <p:pic>
        <p:nvPicPr>
          <p:cNvPr id="5" name="Picture 4">
            <a:extLst>
              <a:ext uri="{FF2B5EF4-FFF2-40B4-BE49-F238E27FC236}">
                <a16:creationId xmlns:a16="http://schemas.microsoft.com/office/drawing/2014/main" id="{19CE4BCB-FE9F-4DC6-A938-704FFB67C197}"/>
              </a:ext>
            </a:extLst>
          </p:cNvPr>
          <p:cNvPicPr>
            <a:picLocks noChangeAspect="1"/>
          </p:cNvPicPr>
          <p:nvPr/>
        </p:nvPicPr>
        <p:blipFill>
          <a:blip r:embed="rId5"/>
          <a:stretch>
            <a:fillRect/>
          </a:stretch>
        </p:blipFill>
        <p:spPr>
          <a:xfrm>
            <a:off x="3120596" y="1898289"/>
            <a:ext cx="7779170" cy="4029805"/>
          </a:xfrm>
          <a:prstGeom prst="rect">
            <a:avLst/>
          </a:prstGeom>
        </p:spPr>
      </p:pic>
    </p:spTree>
    <p:extLst>
      <p:ext uri="{BB962C8B-B14F-4D97-AF65-F5344CB8AC3E}">
        <p14:creationId xmlns:p14="http://schemas.microsoft.com/office/powerpoint/2010/main" val="53963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0E1F2-8D5F-9859-5FD5-4BEA9870124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8CF1349-C079-36CB-6475-730000381121}"/>
              </a:ext>
            </a:extLst>
          </p:cNvPr>
          <p:cNvSpPr/>
          <p:nvPr/>
        </p:nvSpPr>
        <p:spPr>
          <a:xfrm>
            <a:off x="1" y="6290839"/>
            <a:ext cx="12191999"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Logo&#10;&#10;Description automatically generated">
            <a:extLst>
              <a:ext uri="{FF2B5EF4-FFF2-40B4-BE49-F238E27FC236}">
                <a16:creationId xmlns:a16="http://schemas.microsoft.com/office/drawing/2014/main" id="{5F559288-4276-D9BA-30BE-28161FD3E5D4}"/>
              </a:ext>
            </a:extLst>
          </p:cNvPr>
          <p:cNvPicPr>
            <a:picLocks noChangeAspect="1"/>
          </p:cNvPicPr>
          <p:nvPr/>
        </p:nvPicPr>
        <p:blipFill>
          <a:blip r:embed="rId2"/>
          <a:stretch>
            <a:fillRect/>
          </a:stretch>
        </p:blipFill>
        <p:spPr>
          <a:xfrm>
            <a:off x="334253" y="6231690"/>
            <a:ext cx="543354" cy="724472"/>
          </a:xfrm>
          <a:prstGeom prst="rect">
            <a:avLst/>
          </a:prstGeom>
        </p:spPr>
      </p:pic>
      <p:sp>
        <p:nvSpPr>
          <p:cNvPr id="4" name="Google Shape;50;p2">
            <a:extLst>
              <a:ext uri="{FF2B5EF4-FFF2-40B4-BE49-F238E27FC236}">
                <a16:creationId xmlns:a16="http://schemas.microsoft.com/office/drawing/2014/main" id="{6EB68934-FCE5-8AD7-29C8-BE8542BBD323}"/>
              </a:ext>
            </a:extLst>
          </p:cNvPr>
          <p:cNvSpPr txBox="1">
            <a:spLocks noGrp="1"/>
          </p:cNvSpPr>
          <p:nvPr>
            <p:ph type="title"/>
          </p:nvPr>
        </p:nvSpPr>
        <p:spPr>
          <a:xfrm>
            <a:off x="605930" y="572257"/>
            <a:ext cx="11191702" cy="105148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4200"/>
              <a:buFont typeface="Poppins"/>
              <a:buNone/>
            </a:pPr>
            <a:r>
              <a:rPr lang="en-US" sz="2800" b="1" dirty="0">
                <a:latin typeface="Futura PT Demi" panose="020B0502020204020303" pitchFamily="34" charset="77"/>
              </a:rPr>
              <a:t>usage of </a:t>
            </a:r>
            <a:r>
              <a:rPr lang="en-US" sz="2800" b="1" dirty="0">
                <a:solidFill>
                  <a:srgbClr val="F04B4A"/>
                </a:solidFill>
                <a:latin typeface="Futura PT Demi" panose="020B0502020204020303" pitchFamily="34" charset="77"/>
              </a:rPr>
              <a:t>residential property search </a:t>
            </a:r>
            <a:r>
              <a:rPr lang="en-US" sz="2800" b="1" dirty="0">
                <a:latin typeface="Futura PT Demi" panose="020B0502020204020303" pitchFamily="34" charset="77"/>
              </a:rPr>
              <a:t>website or app increased </a:t>
            </a:r>
            <a:br>
              <a:rPr lang="en-US" sz="2800" b="1" dirty="0">
                <a:latin typeface="Futura PT Demi" panose="020B0502020204020303" pitchFamily="34" charset="77"/>
              </a:rPr>
            </a:br>
            <a:r>
              <a:rPr lang="en-US" sz="2800" b="1" dirty="0">
                <a:latin typeface="Futura PT Demi" panose="020B0502020204020303" pitchFamily="34" charset="77"/>
              </a:rPr>
              <a:t>6% year on year in January 2026</a:t>
            </a:r>
            <a:endParaRPr sz="2800" b="1" dirty="0">
              <a:latin typeface="Futura PT Demi" panose="020B0502020204020303" pitchFamily="34" charset="77"/>
            </a:endParaRPr>
          </a:p>
        </p:txBody>
      </p:sp>
      <p:pic>
        <p:nvPicPr>
          <p:cNvPr id="22" name="Picture 21" descr="Logo&#10;&#10;Description automatically generated">
            <a:extLst>
              <a:ext uri="{FF2B5EF4-FFF2-40B4-BE49-F238E27FC236}">
                <a16:creationId xmlns:a16="http://schemas.microsoft.com/office/drawing/2014/main" id="{A1592D96-6DCF-ACD4-A837-8EA790963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27" y="6376777"/>
            <a:ext cx="415364" cy="381259"/>
          </a:xfrm>
          <a:prstGeom prst="rect">
            <a:avLst/>
          </a:prstGeom>
        </p:spPr>
      </p:pic>
      <p:sp>
        <p:nvSpPr>
          <p:cNvPr id="11" name="TextBox 10">
            <a:extLst>
              <a:ext uri="{FF2B5EF4-FFF2-40B4-BE49-F238E27FC236}">
                <a16:creationId xmlns:a16="http://schemas.microsoft.com/office/drawing/2014/main" id="{CAE5F3C4-55BA-E853-00AE-BDCD9D490F0F}"/>
              </a:ext>
            </a:extLst>
          </p:cNvPr>
          <p:cNvSpPr txBox="1"/>
          <p:nvPr/>
        </p:nvSpPr>
        <p:spPr>
          <a:xfrm>
            <a:off x="625019" y="3068955"/>
            <a:ext cx="2249665" cy="2185214"/>
          </a:xfrm>
          <a:prstGeom prst="rect">
            <a:avLst/>
          </a:prstGeom>
          <a:noFill/>
        </p:spPr>
        <p:txBody>
          <a:bodyPr wrap="square" rtlCol="0">
            <a:spAutoFit/>
          </a:bodyPr>
          <a:lstStyle/>
          <a:p>
            <a:pPr algn="ctr"/>
            <a:r>
              <a:rPr lang="en-US" sz="2800" b="1" dirty="0">
                <a:solidFill>
                  <a:srgbClr val="F04B4A"/>
                </a:solidFill>
                <a:latin typeface="Futura PT Bold" panose="020B0502020204020303" pitchFamily="34" charset="77"/>
              </a:rPr>
              <a:t>14.3 million </a:t>
            </a:r>
          </a:p>
          <a:p>
            <a:pPr algn="ctr"/>
            <a:r>
              <a:rPr lang="en-US" dirty="0">
                <a:latin typeface="Futura PT Book" panose="020B0502020204020303" pitchFamily="34" charset="0"/>
              </a:rPr>
              <a:t>Australians </a:t>
            </a:r>
            <a:br>
              <a:rPr lang="en-US" dirty="0">
                <a:latin typeface="Futura PT Book" panose="020B0502020204020303" pitchFamily="34" charset="0"/>
              </a:rPr>
            </a:br>
            <a:r>
              <a:rPr lang="en-US" dirty="0">
                <a:latin typeface="Futura PT Book" panose="020B0502020204020303" pitchFamily="34" charset="0"/>
              </a:rPr>
              <a:t>aged 14+ used a </a:t>
            </a:r>
            <a:br>
              <a:rPr lang="en-US" dirty="0">
                <a:latin typeface="Futura PT Book" panose="020B0502020204020303" pitchFamily="34" charset="0"/>
              </a:rPr>
            </a:br>
            <a:r>
              <a:rPr lang="en-US" dirty="0">
                <a:solidFill>
                  <a:srgbClr val="F04B4A"/>
                </a:solidFill>
                <a:latin typeface="Futura PT Book" panose="020B0502020204020303" pitchFamily="34" charset="0"/>
              </a:rPr>
              <a:t>residential property website or app in </a:t>
            </a:r>
            <a:r>
              <a:rPr lang="en-US" dirty="0">
                <a:latin typeface="Futura PT Book" panose="020B0502020204020303" pitchFamily="34" charset="0"/>
              </a:rPr>
              <a:t>January 2026, </a:t>
            </a:r>
            <a:br>
              <a:rPr lang="en-US" dirty="0">
                <a:latin typeface="Futura PT Book" panose="020B0502020204020303" pitchFamily="34" charset="0"/>
              </a:rPr>
            </a:br>
            <a:r>
              <a:rPr lang="en-US" dirty="0">
                <a:latin typeface="Futura PT Book" panose="020B0502020204020303" pitchFamily="34" charset="0"/>
              </a:rPr>
              <a:t>up 6% year  on year.</a:t>
            </a:r>
            <a:endParaRPr lang="en-AU" dirty="0">
              <a:latin typeface="Futura PT Book" panose="020B0502020204020303" pitchFamily="34" charset="0"/>
            </a:endParaRPr>
          </a:p>
        </p:txBody>
      </p:sp>
      <p:sp>
        <p:nvSpPr>
          <p:cNvPr id="14" name="Rectangle 13">
            <a:extLst>
              <a:ext uri="{FF2B5EF4-FFF2-40B4-BE49-F238E27FC236}">
                <a16:creationId xmlns:a16="http://schemas.microsoft.com/office/drawing/2014/main" id="{FBA80FE8-3351-3E95-CB6A-77FD8083BB72}"/>
              </a:ext>
            </a:extLst>
          </p:cNvPr>
          <p:cNvSpPr/>
          <p:nvPr/>
        </p:nvSpPr>
        <p:spPr>
          <a:xfrm>
            <a:off x="691538" y="1949338"/>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DD7EF85-C31D-4BD8-0AD8-CBBFD14ED160}"/>
              </a:ext>
            </a:extLst>
          </p:cNvPr>
          <p:cNvSpPr/>
          <p:nvPr/>
        </p:nvSpPr>
        <p:spPr>
          <a:xfrm>
            <a:off x="691538" y="5543551"/>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78BE291-FD75-C213-9D11-6E5A28C764F3}"/>
              </a:ext>
            </a:extLst>
          </p:cNvPr>
          <p:cNvPicPr>
            <a:picLocks noChangeAspect="1"/>
          </p:cNvPicPr>
          <p:nvPr/>
        </p:nvPicPr>
        <p:blipFill>
          <a:blip r:embed="rId4"/>
          <a:stretch>
            <a:fillRect/>
          </a:stretch>
        </p:blipFill>
        <p:spPr>
          <a:xfrm>
            <a:off x="1333532" y="2077193"/>
            <a:ext cx="840833" cy="840833"/>
          </a:xfrm>
          <a:prstGeom prst="rect">
            <a:avLst/>
          </a:prstGeom>
        </p:spPr>
      </p:pic>
      <p:sp>
        <p:nvSpPr>
          <p:cNvPr id="18" name="Google Shape;119;p6">
            <a:extLst>
              <a:ext uri="{FF2B5EF4-FFF2-40B4-BE49-F238E27FC236}">
                <a16:creationId xmlns:a16="http://schemas.microsoft.com/office/drawing/2014/main" id="{050FA2CB-8CB4-24B8-E366-871B30BFA0D9}"/>
              </a:ext>
            </a:extLst>
          </p:cNvPr>
          <p:cNvSpPr txBox="1"/>
          <p:nvPr/>
        </p:nvSpPr>
        <p:spPr>
          <a:xfrm>
            <a:off x="1448211" y="6443508"/>
            <a:ext cx="10408509" cy="369291"/>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ea typeface="Poppins"/>
                <a:cs typeface="Poppins"/>
                <a:sym typeface="Poppins"/>
              </a:rPr>
              <a:t>Source: </a:t>
            </a:r>
            <a:r>
              <a:rPr lang="en-US" sz="900" dirty="0">
                <a:solidFill>
                  <a:schemeClr val="dk1"/>
                </a:solidFill>
                <a:latin typeface="Futura PT Book" panose="020B0502020204020303" pitchFamily="34" charset="77"/>
                <a:cs typeface="Poppins"/>
              </a:rPr>
              <a:t>Ipsos iris Online Audience Measurement Service February 2024 – January 2026 (year on year January 2026 v January 2025), </a:t>
            </a:r>
            <a:br>
              <a:rPr lang="en-US" sz="900" dirty="0">
                <a:solidFill>
                  <a:schemeClr val="dk1"/>
                </a:solidFill>
                <a:latin typeface="Futura PT Book" panose="020B0502020204020303" pitchFamily="34" charset="77"/>
                <a:cs typeface="Poppins"/>
              </a:rPr>
            </a:br>
            <a:r>
              <a:rPr lang="en-US" sz="900" dirty="0">
                <a:solidFill>
                  <a:schemeClr val="dk1"/>
                </a:solidFill>
                <a:latin typeface="Futura PT Book" panose="020B0502020204020303" pitchFamily="34" charset="77"/>
                <a:cs typeface="Poppins"/>
              </a:rPr>
              <a:t>Age 14+, PC/laptop/smartphone/tablet, </a:t>
            </a:r>
            <a:r>
              <a:rPr lang="en-AU" sz="900" dirty="0">
                <a:solidFill>
                  <a:schemeClr val="dk1"/>
                </a:solidFill>
                <a:latin typeface="Futura PT Book" panose="020B0502020204020303" pitchFamily="34" charset="77"/>
                <a:cs typeface="Poppins"/>
              </a:rPr>
              <a:t>Audience (000s), Residential Property Search subcategory</a:t>
            </a:r>
            <a:endParaRPr dirty="0">
              <a:latin typeface="Futura PT Book" panose="020B0502020204020303" pitchFamily="34" charset="77"/>
            </a:endParaRPr>
          </a:p>
        </p:txBody>
      </p:sp>
      <p:pic>
        <p:nvPicPr>
          <p:cNvPr id="2" name="Picture 1">
            <a:extLst>
              <a:ext uri="{FF2B5EF4-FFF2-40B4-BE49-F238E27FC236}">
                <a16:creationId xmlns:a16="http://schemas.microsoft.com/office/drawing/2014/main" id="{7821A0FF-81B8-8CC6-2189-22261ACAD9B9}"/>
              </a:ext>
            </a:extLst>
          </p:cNvPr>
          <p:cNvPicPr>
            <a:picLocks noChangeAspect="1"/>
          </p:cNvPicPr>
          <p:nvPr/>
        </p:nvPicPr>
        <p:blipFill>
          <a:blip r:embed="rId5"/>
          <a:stretch>
            <a:fillRect/>
          </a:stretch>
        </p:blipFill>
        <p:spPr>
          <a:xfrm>
            <a:off x="3262295" y="1776410"/>
            <a:ext cx="7699915" cy="3877392"/>
          </a:xfrm>
          <a:prstGeom prst="rect">
            <a:avLst/>
          </a:prstGeom>
        </p:spPr>
      </p:pic>
    </p:spTree>
    <p:extLst>
      <p:ext uri="{BB962C8B-B14F-4D97-AF65-F5344CB8AC3E}">
        <p14:creationId xmlns:p14="http://schemas.microsoft.com/office/powerpoint/2010/main" val="1646193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BCF28-D105-6E33-DE9B-FE8E331CF0A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0912779-A8C9-7C44-9F3F-3383F44D38AF}"/>
              </a:ext>
            </a:extLst>
          </p:cNvPr>
          <p:cNvSpPr/>
          <p:nvPr/>
        </p:nvSpPr>
        <p:spPr>
          <a:xfrm>
            <a:off x="1" y="6290839"/>
            <a:ext cx="12191999"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Logo&#10;&#10;Description automatically generated">
            <a:extLst>
              <a:ext uri="{FF2B5EF4-FFF2-40B4-BE49-F238E27FC236}">
                <a16:creationId xmlns:a16="http://schemas.microsoft.com/office/drawing/2014/main" id="{8D8BBA93-47F9-2D7C-C15A-CCC797E75EB1}"/>
              </a:ext>
            </a:extLst>
          </p:cNvPr>
          <p:cNvPicPr>
            <a:picLocks noChangeAspect="1"/>
          </p:cNvPicPr>
          <p:nvPr/>
        </p:nvPicPr>
        <p:blipFill>
          <a:blip r:embed="rId2"/>
          <a:stretch>
            <a:fillRect/>
          </a:stretch>
        </p:blipFill>
        <p:spPr>
          <a:xfrm>
            <a:off x="334253" y="6231690"/>
            <a:ext cx="543354" cy="724472"/>
          </a:xfrm>
          <a:prstGeom prst="rect">
            <a:avLst/>
          </a:prstGeom>
        </p:spPr>
      </p:pic>
      <p:sp>
        <p:nvSpPr>
          <p:cNvPr id="4" name="Google Shape;50;p2">
            <a:extLst>
              <a:ext uri="{FF2B5EF4-FFF2-40B4-BE49-F238E27FC236}">
                <a16:creationId xmlns:a16="http://schemas.microsoft.com/office/drawing/2014/main" id="{74C7E6DA-E7B7-374B-5E6B-81020FE85419}"/>
              </a:ext>
            </a:extLst>
          </p:cNvPr>
          <p:cNvSpPr txBox="1">
            <a:spLocks noGrp="1"/>
          </p:cNvSpPr>
          <p:nvPr>
            <p:ph type="title"/>
          </p:nvPr>
        </p:nvSpPr>
        <p:spPr>
          <a:xfrm>
            <a:off x="650240" y="431471"/>
            <a:ext cx="10840600" cy="14181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4200"/>
              <a:buFont typeface="Poppins"/>
              <a:buNone/>
            </a:pPr>
            <a:r>
              <a:rPr lang="en-US" sz="2800" b="1" dirty="0">
                <a:latin typeface="Futura PT Demi" panose="020B0502020204020303" pitchFamily="34" charset="77"/>
              </a:rPr>
              <a:t>women spent </a:t>
            </a:r>
            <a:r>
              <a:rPr lang="en-US" sz="2800" b="1" dirty="0">
                <a:solidFill>
                  <a:srgbClr val="F04B4A"/>
                </a:solidFill>
                <a:latin typeface="Futura PT Demi" panose="020B0502020204020303" pitchFamily="34" charset="77"/>
              </a:rPr>
              <a:t>41% more time pp </a:t>
            </a:r>
            <a:r>
              <a:rPr lang="en-US" sz="2800" b="1" dirty="0">
                <a:latin typeface="Futura PT Demi" panose="020B0502020204020303" pitchFamily="34" charset="77"/>
              </a:rPr>
              <a:t>than men using residential property search websites and apps in January 2026</a:t>
            </a:r>
            <a:endParaRPr sz="2800" b="1" dirty="0">
              <a:latin typeface="Futura PT Demi" panose="020B0502020204020303" pitchFamily="34" charset="77"/>
            </a:endParaRPr>
          </a:p>
        </p:txBody>
      </p:sp>
      <p:pic>
        <p:nvPicPr>
          <p:cNvPr id="22" name="Picture 21" descr="Logo&#10;&#10;Description automatically generated">
            <a:extLst>
              <a:ext uri="{FF2B5EF4-FFF2-40B4-BE49-F238E27FC236}">
                <a16:creationId xmlns:a16="http://schemas.microsoft.com/office/drawing/2014/main" id="{5794F54D-E52B-BB42-3C2E-B2661F78C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27" y="6376777"/>
            <a:ext cx="415364" cy="381259"/>
          </a:xfrm>
          <a:prstGeom prst="rect">
            <a:avLst/>
          </a:prstGeom>
        </p:spPr>
      </p:pic>
      <p:sp>
        <p:nvSpPr>
          <p:cNvPr id="31" name="TextBox 30">
            <a:extLst>
              <a:ext uri="{FF2B5EF4-FFF2-40B4-BE49-F238E27FC236}">
                <a16:creationId xmlns:a16="http://schemas.microsoft.com/office/drawing/2014/main" id="{661130BF-FC9E-7CCC-AC29-4D2260ECF832}"/>
              </a:ext>
            </a:extLst>
          </p:cNvPr>
          <p:cNvSpPr txBox="1"/>
          <p:nvPr/>
        </p:nvSpPr>
        <p:spPr>
          <a:xfrm>
            <a:off x="592981" y="2745786"/>
            <a:ext cx="2249665" cy="2462213"/>
          </a:xfrm>
          <a:prstGeom prst="rect">
            <a:avLst/>
          </a:prstGeom>
          <a:noFill/>
        </p:spPr>
        <p:txBody>
          <a:bodyPr wrap="square" rtlCol="0">
            <a:spAutoFit/>
          </a:bodyPr>
          <a:lstStyle/>
          <a:p>
            <a:pPr algn="ctr"/>
            <a:r>
              <a:rPr lang="en-US" sz="2800" b="1" dirty="0">
                <a:solidFill>
                  <a:srgbClr val="F04B4A"/>
                </a:solidFill>
                <a:latin typeface="Futura PT Bold" panose="020B0502020204020303" pitchFamily="34" charset="77"/>
              </a:rPr>
              <a:t>14.3 million </a:t>
            </a:r>
          </a:p>
          <a:p>
            <a:pPr algn="ctr"/>
            <a:r>
              <a:rPr lang="en-US" dirty="0">
                <a:latin typeface="Futura PT Book" panose="020B0502020204020303" pitchFamily="34" charset="0"/>
              </a:rPr>
              <a:t>Australians aged 14+ </a:t>
            </a:r>
            <a:r>
              <a:rPr lang="en-US" dirty="0">
                <a:solidFill>
                  <a:srgbClr val="F04B4A"/>
                </a:solidFill>
                <a:latin typeface="Futura PT Book" panose="020B0502020204020303" pitchFamily="34" charset="0"/>
              </a:rPr>
              <a:t>used residential property search websites and apps</a:t>
            </a:r>
            <a:r>
              <a:rPr lang="en-US" dirty="0">
                <a:latin typeface="Futura PT Book" panose="020B0502020204020303" pitchFamily="34" charset="0"/>
              </a:rPr>
              <a:t>, </a:t>
            </a:r>
            <a:endParaRPr lang="en-AU" dirty="0">
              <a:latin typeface="Futura PT Book" panose="020B0502020204020303" pitchFamily="34" charset="0"/>
            </a:endParaRPr>
          </a:p>
          <a:p>
            <a:pPr algn="ctr"/>
            <a:r>
              <a:rPr lang="en-AU" dirty="0">
                <a:latin typeface="Futura PT Book" panose="020B0502020204020303" pitchFamily="34" charset="0"/>
              </a:rPr>
              <a:t>spending on average over 43 minutes pp</a:t>
            </a:r>
          </a:p>
          <a:p>
            <a:pPr algn="ctr"/>
            <a:r>
              <a:rPr lang="en-US" dirty="0">
                <a:latin typeface="Futura PT Book" panose="020B0502020204020303" pitchFamily="34" charset="0"/>
              </a:rPr>
              <a:t>in </a:t>
            </a:r>
            <a:r>
              <a:rPr lang="en-AU" dirty="0">
                <a:latin typeface="Futura PT Book" panose="020B0502020204020303" pitchFamily="34" charset="0"/>
              </a:rPr>
              <a:t>January 2026.</a:t>
            </a:r>
          </a:p>
        </p:txBody>
      </p:sp>
      <p:sp>
        <p:nvSpPr>
          <p:cNvPr id="32" name="Rectangle 31">
            <a:extLst>
              <a:ext uri="{FF2B5EF4-FFF2-40B4-BE49-F238E27FC236}">
                <a16:creationId xmlns:a16="http://schemas.microsoft.com/office/drawing/2014/main" id="{3F39E4AB-5A23-14E8-956B-054EE65A9C78}"/>
              </a:ext>
            </a:extLst>
          </p:cNvPr>
          <p:cNvSpPr/>
          <p:nvPr/>
        </p:nvSpPr>
        <p:spPr>
          <a:xfrm>
            <a:off x="650240" y="2348865"/>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E77BF8D-A403-9F3A-6429-39434CEC231B}"/>
              </a:ext>
            </a:extLst>
          </p:cNvPr>
          <p:cNvSpPr/>
          <p:nvPr/>
        </p:nvSpPr>
        <p:spPr>
          <a:xfrm>
            <a:off x="650240" y="5611769"/>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119;p6">
            <a:extLst>
              <a:ext uri="{FF2B5EF4-FFF2-40B4-BE49-F238E27FC236}">
                <a16:creationId xmlns:a16="http://schemas.microsoft.com/office/drawing/2014/main" id="{1F461908-341B-30D3-D6CF-4A10F67252C7}"/>
              </a:ext>
            </a:extLst>
          </p:cNvPr>
          <p:cNvSpPr txBox="1"/>
          <p:nvPr/>
        </p:nvSpPr>
        <p:spPr>
          <a:xfrm>
            <a:off x="1448211" y="6443508"/>
            <a:ext cx="10408509" cy="230792"/>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ea typeface="Poppins"/>
                <a:cs typeface="Poppins"/>
                <a:sym typeface="Poppins"/>
              </a:rPr>
              <a:t>Source: </a:t>
            </a:r>
            <a:r>
              <a:rPr lang="en-US" sz="900" dirty="0">
                <a:solidFill>
                  <a:schemeClr val="dk1"/>
                </a:solidFill>
                <a:latin typeface="Futura PT Book" panose="020B0502020204020303" pitchFamily="34" charset="77"/>
                <a:cs typeface="Poppins"/>
              </a:rPr>
              <a:t>Ipsos iris Online Audience Measurement Service January 2026, Age 14+, PC/laptop/smartphone/tablet, </a:t>
            </a:r>
            <a:r>
              <a:rPr lang="en-AU" sz="900" dirty="0">
                <a:solidFill>
                  <a:schemeClr val="dk1"/>
                </a:solidFill>
                <a:latin typeface="Futura PT Book" panose="020B0502020204020303" pitchFamily="34" charset="77"/>
                <a:cs typeface="Poppins"/>
              </a:rPr>
              <a:t>Audience (000s), Audience composition %, Avg time pp (minutes), Residential Property Search subcategory</a:t>
            </a:r>
            <a:endParaRPr dirty="0">
              <a:latin typeface="Futura PT Book" panose="020B0502020204020303" pitchFamily="34" charset="77"/>
            </a:endParaRPr>
          </a:p>
        </p:txBody>
      </p:sp>
      <p:pic>
        <p:nvPicPr>
          <p:cNvPr id="9" name="Picture 8">
            <a:extLst>
              <a:ext uri="{FF2B5EF4-FFF2-40B4-BE49-F238E27FC236}">
                <a16:creationId xmlns:a16="http://schemas.microsoft.com/office/drawing/2014/main" id="{1BAFF2FA-AD78-60F1-AF24-8BE0A37E4C5B}"/>
              </a:ext>
            </a:extLst>
          </p:cNvPr>
          <p:cNvPicPr>
            <a:picLocks noChangeAspect="1"/>
          </p:cNvPicPr>
          <p:nvPr/>
        </p:nvPicPr>
        <p:blipFill>
          <a:blip r:embed="rId4"/>
          <a:stretch>
            <a:fillRect/>
          </a:stretch>
        </p:blipFill>
        <p:spPr>
          <a:xfrm>
            <a:off x="3215640" y="1541988"/>
            <a:ext cx="8108383" cy="4432176"/>
          </a:xfrm>
          <a:prstGeom prst="rect">
            <a:avLst/>
          </a:prstGeom>
        </p:spPr>
      </p:pic>
    </p:spTree>
    <p:extLst>
      <p:ext uri="{BB962C8B-B14F-4D97-AF65-F5344CB8AC3E}">
        <p14:creationId xmlns:p14="http://schemas.microsoft.com/office/powerpoint/2010/main" val="63284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878D6-2D86-5EF2-2ACD-FA4A816ACB3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0E8500F-B8A1-447A-8891-E4AF5F505AEE}"/>
              </a:ext>
            </a:extLst>
          </p:cNvPr>
          <p:cNvSpPr/>
          <p:nvPr/>
        </p:nvSpPr>
        <p:spPr>
          <a:xfrm>
            <a:off x="1" y="6290839"/>
            <a:ext cx="12191999"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Logo&#10;&#10;Description automatically generated">
            <a:extLst>
              <a:ext uri="{FF2B5EF4-FFF2-40B4-BE49-F238E27FC236}">
                <a16:creationId xmlns:a16="http://schemas.microsoft.com/office/drawing/2014/main" id="{8AF9322D-E4D5-A37B-139F-B5EBD511ADB7}"/>
              </a:ext>
            </a:extLst>
          </p:cNvPr>
          <p:cNvPicPr>
            <a:picLocks noChangeAspect="1"/>
          </p:cNvPicPr>
          <p:nvPr/>
        </p:nvPicPr>
        <p:blipFill>
          <a:blip r:embed="rId2"/>
          <a:stretch>
            <a:fillRect/>
          </a:stretch>
        </p:blipFill>
        <p:spPr>
          <a:xfrm>
            <a:off x="334253" y="6231690"/>
            <a:ext cx="543354" cy="724472"/>
          </a:xfrm>
          <a:prstGeom prst="rect">
            <a:avLst/>
          </a:prstGeom>
        </p:spPr>
      </p:pic>
      <p:sp>
        <p:nvSpPr>
          <p:cNvPr id="4" name="Google Shape;50;p2">
            <a:extLst>
              <a:ext uri="{FF2B5EF4-FFF2-40B4-BE49-F238E27FC236}">
                <a16:creationId xmlns:a16="http://schemas.microsoft.com/office/drawing/2014/main" id="{F43A8109-F4F4-42CB-429A-658DC7FDC800}"/>
              </a:ext>
            </a:extLst>
          </p:cNvPr>
          <p:cNvSpPr txBox="1">
            <a:spLocks noGrp="1"/>
          </p:cNvSpPr>
          <p:nvPr>
            <p:ph type="title"/>
          </p:nvPr>
        </p:nvSpPr>
        <p:spPr>
          <a:xfrm>
            <a:off x="650240" y="431471"/>
            <a:ext cx="10840600" cy="14181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4200"/>
              <a:buFont typeface="Poppins"/>
              <a:buNone/>
            </a:pPr>
            <a:r>
              <a:rPr lang="en-US" sz="2800" b="1" dirty="0">
                <a:latin typeface="Futura PT Demi" panose="020B0502020204020303" pitchFamily="34" charset="77"/>
              </a:rPr>
              <a:t>residential property search audience grew 6% overall, with greater growth in female, age 65+ and regional audiences </a:t>
            </a:r>
            <a:endParaRPr sz="2800" b="1" dirty="0">
              <a:latin typeface="Futura PT Demi" panose="020B0502020204020303" pitchFamily="34" charset="77"/>
            </a:endParaRPr>
          </a:p>
        </p:txBody>
      </p:sp>
      <p:pic>
        <p:nvPicPr>
          <p:cNvPr id="22" name="Picture 21" descr="Logo&#10;&#10;Description automatically generated">
            <a:extLst>
              <a:ext uri="{FF2B5EF4-FFF2-40B4-BE49-F238E27FC236}">
                <a16:creationId xmlns:a16="http://schemas.microsoft.com/office/drawing/2014/main" id="{B5FA7F3C-A7F5-A1A7-10EA-62D5205DF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27" y="6376777"/>
            <a:ext cx="415364" cy="381259"/>
          </a:xfrm>
          <a:prstGeom prst="rect">
            <a:avLst/>
          </a:prstGeom>
        </p:spPr>
      </p:pic>
      <p:sp>
        <p:nvSpPr>
          <p:cNvPr id="34" name="Content Placeholder 2">
            <a:extLst>
              <a:ext uri="{FF2B5EF4-FFF2-40B4-BE49-F238E27FC236}">
                <a16:creationId xmlns:a16="http://schemas.microsoft.com/office/drawing/2014/main" id="{4BD21FCD-E75E-F987-B587-70BDABF5BD78}"/>
              </a:ext>
            </a:extLst>
          </p:cNvPr>
          <p:cNvSpPr txBox="1">
            <a:spLocks/>
          </p:cNvSpPr>
          <p:nvPr/>
        </p:nvSpPr>
        <p:spPr>
          <a:xfrm>
            <a:off x="650240" y="1642857"/>
            <a:ext cx="11017674" cy="670544"/>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Futura PT Bold" panose="020B05020202040203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utura PT Bold" panose="020B05020202040203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PT Book" panose="020B05020202040203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Futura PT Demi" panose="020B0502020204020303" pitchFamily="34" charset="77"/>
              </a:rPr>
              <a:t>residential property search subcategory</a:t>
            </a:r>
            <a:br>
              <a:rPr lang="en-US" sz="1600" dirty="0">
                <a:latin typeface="Futura PT Demi" panose="020B0502020204020303" pitchFamily="34" charset="77"/>
              </a:rPr>
            </a:br>
            <a:r>
              <a:rPr lang="en-US" sz="1600" dirty="0">
                <a:latin typeface="Futura PT Demi" panose="020B0502020204020303" pitchFamily="34" charset="77"/>
              </a:rPr>
              <a:t> </a:t>
            </a:r>
            <a:r>
              <a:rPr lang="en-US" sz="1600" dirty="0">
                <a:latin typeface="Futura PT Book" panose="020B0502020204020303" pitchFamily="34" charset="0"/>
              </a:rPr>
              <a:t>-</a:t>
            </a:r>
            <a:r>
              <a:rPr lang="en-US" sz="1400" dirty="0">
                <a:latin typeface="Futura PT Book" panose="020B0502020204020303" pitchFamily="34" charset="0"/>
              </a:rPr>
              <a:t>websites and apps on computer, smartphone, tablet-</a:t>
            </a:r>
            <a:br>
              <a:rPr lang="en-US" sz="1400" dirty="0">
                <a:latin typeface="Futura PT Book" panose="020B0502020204020303" pitchFamily="34" charset="0"/>
              </a:rPr>
            </a:br>
            <a:r>
              <a:rPr lang="en-US" sz="1400" b="0" dirty="0">
                <a:solidFill>
                  <a:schemeClr val="dk1"/>
                </a:solidFill>
                <a:latin typeface="Futura PT Book" panose="020B0502020204020303" pitchFamily="34" charset="77"/>
                <a:cs typeface="Poppins"/>
              </a:rPr>
              <a:t>audience 000s by gender, age group and region year on year change January 2025 v January 2026</a:t>
            </a:r>
            <a:endParaRPr lang="en-US" sz="1400" dirty="0">
              <a:latin typeface="Futura PT Book" panose="020B0502020204020303" pitchFamily="34" charset="0"/>
            </a:endParaRPr>
          </a:p>
        </p:txBody>
      </p:sp>
      <p:sp>
        <p:nvSpPr>
          <p:cNvPr id="30" name="Google Shape;119;p6">
            <a:extLst>
              <a:ext uri="{FF2B5EF4-FFF2-40B4-BE49-F238E27FC236}">
                <a16:creationId xmlns:a16="http://schemas.microsoft.com/office/drawing/2014/main" id="{344FA4DD-033E-8D51-53A1-19D5E0FB94EA}"/>
              </a:ext>
            </a:extLst>
          </p:cNvPr>
          <p:cNvSpPr txBox="1"/>
          <p:nvPr/>
        </p:nvSpPr>
        <p:spPr>
          <a:xfrm>
            <a:off x="1448211" y="6443508"/>
            <a:ext cx="10408509" cy="369291"/>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ea typeface="Poppins"/>
                <a:cs typeface="Poppins"/>
                <a:sym typeface="Poppins"/>
              </a:rPr>
              <a:t>Source: </a:t>
            </a:r>
            <a:r>
              <a:rPr lang="en-US" sz="900" dirty="0">
                <a:solidFill>
                  <a:schemeClr val="dk1"/>
                </a:solidFill>
                <a:latin typeface="Futura PT Book" panose="020B0502020204020303" pitchFamily="34" charset="77"/>
                <a:cs typeface="Poppins"/>
              </a:rPr>
              <a:t>Ipsos iris Online Audience Measurement Service January 2026 (year on year January 2026 v January 2025), </a:t>
            </a:r>
            <a:br>
              <a:rPr lang="en-US" sz="900" dirty="0">
                <a:solidFill>
                  <a:schemeClr val="dk1"/>
                </a:solidFill>
                <a:latin typeface="Futura PT Book" panose="020B0502020204020303" pitchFamily="34" charset="77"/>
                <a:cs typeface="Poppins"/>
              </a:rPr>
            </a:br>
            <a:r>
              <a:rPr lang="en-US" sz="900" dirty="0">
                <a:solidFill>
                  <a:schemeClr val="dk1"/>
                </a:solidFill>
                <a:latin typeface="Futura PT Book" panose="020B0502020204020303" pitchFamily="34" charset="77"/>
                <a:cs typeface="Poppins"/>
              </a:rPr>
              <a:t>Age 14+, PC/laptop/smartphone/tablet, </a:t>
            </a:r>
            <a:r>
              <a:rPr lang="en-AU" sz="900" dirty="0">
                <a:solidFill>
                  <a:schemeClr val="dk1"/>
                </a:solidFill>
                <a:latin typeface="Futura PT Book" panose="020B0502020204020303" pitchFamily="34" charset="77"/>
                <a:cs typeface="Poppins"/>
              </a:rPr>
              <a:t>Audience (000s), Residential Property Search Subcategory</a:t>
            </a:r>
            <a:endParaRPr dirty="0">
              <a:latin typeface="Futura PT Book" panose="020B0502020204020303" pitchFamily="34" charset="77"/>
            </a:endParaRPr>
          </a:p>
        </p:txBody>
      </p:sp>
      <p:pic>
        <p:nvPicPr>
          <p:cNvPr id="2" name="Picture 1">
            <a:extLst>
              <a:ext uri="{FF2B5EF4-FFF2-40B4-BE49-F238E27FC236}">
                <a16:creationId xmlns:a16="http://schemas.microsoft.com/office/drawing/2014/main" id="{B370B563-6094-F59C-801E-69B736725432}"/>
              </a:ext>
            </a:extLst>
          </p:cNvPr>
          <p:cNvPicPr>
            <a:picLocks noChangeAspect="1"/>
          </p:cNvPicPr>
          <p:nvPr/>
        </p:nvPicPr>
        <p:blipFill>
          <a:blip r:embed="rId4"/>
          <a:stretch>
            <a:fillRect/>
          </a:stretch>
        </p:blipFill>
        <p:spPr>
          <a:xfrm>
            <a:off x="438032" y="2547025"/>
            <a:ext cx="11187130" cy="2987299"/>
          </a:xfrm>
          <a:prstGeom prst="rect">
            <a:avLst/>
          </a:prstGeom>
        </p:spPr>
      </p:pic>
    </p:spTree>
    <p:extLst>
      <p:ext uri="{BB962C8B-B14F-4D97-AF65-F5344CB8AC3E}">
        <p14:creationId xmlns:p14="http://schemas.microsoft.com/office/powerpoint/2010/main" val="22924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E6794-14EF-61D1-CA8C-51487E6B9F3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5ED3E2F-CB97-7DDC-029A-3ADC2B061862}"/>
              </a:ext>
            </a:extLst>
          </p:cNvPr>
          <p:cNvSpPr/>
          <p:nvPr/>
        </p:nvSpPr>
        <p:spPr>
          <a:xfrm>
            <a:off x="1" y="6290839"/>
            <a:ext cx="12191999"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Logo&#10;&#10;Description automatically generated">
            <a:extLst>
              <a:ext uri="{FF2B5EF4-FFF2-40B4-BE49-F238E27FC236}">
                <a16:creationId xmlns:a16="http://schemas.microsoft.com/office/drawing/2014/main" id="{C8A87BE0-0CC1-AA25-87C7-D6421867E9E4}"/>
              </a:ext>
            </a:extLst>
          </p:cNvPr>
          <p:cNvPicPr>
            <a:picLocks noChangeAspect="1"/>
          </p:cNvPicPr>
          <p:nvPr/>
        </p:nvPicPr>
        <p:blipFill>
          <a:blip r:embed="rId2"/>
          <a:stretch>
            <a:fillRect/>
          </a:stretch>
        </p:blipFill>
        <p:spPr>
          <a:xfrm>
            <a:off x="334253" y="6231690"/>
            <a:ext cx="543354" cy="724472"/>
          </a:xfrm>
          <a:prstGeom prst="rect">
            <a:avLst/>
          </a:prstGeom>
        </p:spPr>
      </p:pic>
      <p:sp>
        <p:nvSpPr>
          <p:cNvPr id="4" name="Google Shape;50;p2">
            <a:extLst>
              <a:ext uri="{FF2B5EF4-FFF2-40B4-BE49-F238E27FC236}">
                <a16:creationId xmlns:a16="http://schemas.microsoft.com/office/drawing/2014/main" id="{20D5C9B8-DA3F-1B68-36A9-C7D3CE25BE8A}"/>
              </a:ext>
            </a:extLst>
          </p:cNvPr>
          <p:cNvSpPr txBox="1">
            <a:spLocks noGrp="1"/>
          </p:cNvSpPr>
          <p:nvPr>
            <p:ph type="title"/>
          </p:nvPr>
        </p:nvSpPr>
        <p:spPr>
          <a:xfrm>
            <a:off x="662815" y="481666"/>
            <a:ext cx="11526983" cy="120345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4200"/>
              <a:buFont typeface="Poppins"/>
              <a:buNone/>
            </a:pPr>
            <a:r>
              <a:rPr lang="en-US" sz="2800" b="1" dirty="0">
                <a:latin typeface="Futura PT Demi" panose="020B0502020204020303" pitchFamily="34" charset="77"/>
              </a:rPr>
              <a:t>activity with </a:t>
            </a:r>
            <a:r>
              <a:rPr lang="en-US" sz="2800" b="1" dirty="0">
                <a:solidFill>
                  <a:srgbClr val="F04B4A"/>
                </a:solidFill>
                <a:latin typeface="Futura PT Demi" panose="020B0502020204020303" pitchFamily="34" charset="77"/>
              </a:rPr>
              <a:t>homes and garden retail </a:t>
            </a:r>
            <a:r>
              <a:rPr lang="en-US" sz="2800" b="1" dirty="0">
                <a:latin typeface="Futura PT Demi" panose="020B0502020204020303" pitchFamily="34" charset="77"/>
              </a:rPr>
              <a:t>websites and apps</a:t>
            </a:r>
            <a:br>
              <a:rPr lang="en-US" sz="2800" b="1" dirty="0">
                <a:solidFill>
                  <a:srgbClr val="F04B4A"/>
                </a:solidFill>
                <a:latin typeface="Futura PT Demi" panose="020B0502020204020303" pitchFamily="34" charset="77"/>
              </a:rPr>
            </a:br>
            <a:r>
              <a:rPr lang="en-US" sz="2800" b="1" dirty="0">
                <a:latin typeface="Futura PT Demi" panose="020B0502020204020303" pitchFamily="34" charset="77"/>
              </a:rPr>
              <a:t>peaks over the summer months</a:t>
            </a:r>
            <a:endParaRPr sz="2800" b="1" dirty="0">
              <a:latin typeface="Futura PT Demi" panose="020B0502020204020303" pitchFamily="34" charset="77"/>
            </a:endParaRPr>
          </a:p>
        </p:txBody>
      </p:sp>
      <p:pic>
        <p:nvPicPr>
          <p:cNvPr id="22" name="Picture 21" descr="Logo&#10;&#10;Description automatically generated">
            <a:extLst>
              <a:ext uri="{FF2B5EF4-FFF2-40B4-BE49-F238E27FC236}">
                <a16:creationId xmlns:a16="http://schemas.microsoft.com/office/drawing/2014/main" id="{5CF2530D-8110-BB3B-C622-7A32506F1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27" y="6376777"/>
            <a:ext cx="415364" cy="381259"/>
          </a:xfrm>
          <a:prstGeom prst="rect">
            <a:avLst/>
          </a:prstGeom>
        </p:spPr>
      </p:pic>
      <p:sp>
        <p:nvSpPr>
          <p:cNvPr id="14" name="TextBox 13">
            <a:extLst>
              <a:ext uri="{FF2B5EF4-FFF2-40B4-BE49-F238E27FC236}">
                <a16:creationId xmlns:a16="http://schemas.microsoft.com/office/drawing/2014/main" id="{47A97BBF-097F-BC0F-9DE2-70F13D02118C}"/>
              </a:ext>
            </a:extLst>
          </p:cNvPr>
          <p:cNvSpPr txBox="1"/>
          <p:nvPr/>
        </p:nvSpPr>
        <p:spPr>
          <a:xfrm>
            <a:off x="604740" y="2781242"/>
            <a:ext cx="2306842" cy="2492990"/>
          </a:xfrm>
          <a:prstGeom prst="rect">
            <a:avLst/>
          </a:prstGeom>
          <a:noFill/>
        </p:spPr>
        <p:txBody>
          <a:bodyPr wrap="square" rtlCol="0">
            <a:spAutoFit/>
          </a:bodyPr>
          <a:lstStyle/>
          <a:p>
            <a:pPr algn="ctr"/>
            <a:r>
              <a:rPr lang="en-US" sz="2800" b="1" dirty="0">
                <a:solidFill>
                  <a:srgbClr val="F04B4A"/>
                </a:solidFill>
                <a:latin typeface="Futura PT Bold" panose="020B0502020204020303" pitchFamily="34" charset="77"/>
              </a:rPr>
              <a:t>14.6 million </a:t>
            </a:r>
          </a:p>
          <a:p>
            <a:pPr algn="ctr"/>
            <a:r>
              <a:rPr lang="en-US" sz="1600" dirty="0">
                <a:latin typeface="Futura PT Book" panose="020B0502020204020303" pitchFamily="34" charset="0"/>
              </a:rPr>
              <a:t>Australians aged 14+ </a:t>
            </a:r>
            <a:br>
              <a:rPr lang="en-US" sz="1600" dirty="0">
                <a:latin typeface="Futura PT Book" panose="020B0502020204020303" pitchFamily="34" charset="0"/>
              </a:rPr>
            </a:br>
            <a:r>
              <a:rPr lang="en-US" sz="1600" dirty="0">
                <a:solidFill>
                  <a:srgbClr val="F04B4A"/>
                </a:solidFill>
                <a:latin typeface="Futura PT Book" panose="020B0502020204020303" pitchFamily="34" charset="0"/>
              </a:rPr>
              <a:t>used a homes and garden retail website or app</a:t>
            </a:r>
            <a:r>
              <a:rPr lang="en-US" sz="1600" dirty="0">
                <a:latin typeface="Futura PT Book" panose="020B0502020204020303" pitchFamily="34" charset="0"/>
              </a:rPr>
              <a:t> </a:t>
            </a:r>
            <a:br>
              <a:rPr lang="en-US" sz="1600" dirty="0">
                <a:latin typeface="Futura PT Book" panose="020B0502020204020303" pitchFamily="34" charset="0"/>
              </a:rPr>
            </a:br>
            <a:r>
              <a:rPr lang="en-US" sz="1600" dirty="0">
                <a:latin typeface="Futura PT Book" panose="020B0502020204020303" pitchFamily="34" charset="0"/>
              </a:rPr>
              <a:t>in January 2026,</a:t>
            </a:r>
            <a:br>
              <a:rPr lang="en-US" sz="1600" dirty="0">
                <a:latin typeface="Futura PT Book" panose="020B0502020204020303" pitchFamily="34" charset="0"/>
              </a:rPr>
            </a:br>
            <a:r>
              <a:rPr lang="en-US" sz="1600" dirty="0">
                <a:latin typeface="Futura PT Book" panose="020B0502020204020303" pitchFamily="34" charset="0"/>
              </a:rPr>
              <a:t>for example, Bunnings, Ikea, Temple &amp; Webster, </a:t>
            </a:r>
            <a:r>
              <a:rPr lang="en-US" sz="1600" dirty="0" err="1">
                <a:latin typeface="Futura PT Book" panose="020B0502020204020303" pitchFamily="34" charset="0"/>
              </a:rPr>
              <a:t>Mitre</a:t>
            </a:r>
            <a:r>
              <a:rPr lang="en-US" sz="1600" dirty="0">
                <a:latin typeface="Futura PT Book" panose="020B0502020204020303" pitchFamily="34" charset="0"/>
              </a:rPr>
              <a:t> 10, Appliances Online, websites and apps</a:t>
            </a:r>
          </a:p>
        </p:txBody>
      </p:sp>
      <p:sp>
        <p:nvSpPr>
          <p:cNvPr id="16" name="Rectangle 15">
            <a:extLst>
              <a:ext uri="{FF2B5EF4-FFF2-40B4-BE49-F238E27FC236}">
                <a16:creationId xmlns:a16="http://schemas.microsoft.com/office/drawing/2014/main" id="{9FF9172A-AC0D-0C6C-09F7-82EC4FB74F78}"/>
              </a:ext>
            </a:extLst>
          </p:cNvPr>
          <p:cNvSpPr/>
          <p:nvPr/>
        </p:nvSpPr>
        <p:spPr>
          <a:xfrm>
            <a:off x="694560" y="1778065"/>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17FA44-AD9B-6B66-B57A-93D56873FFC5}"/>
              </a:ext>
            </a:extLst>
          </p:cNvPr>
          <p:cNvSpPr/>
          <p:nvPr/>
        </p:nvSpPr>
        <p:spPr>
          <a:xfrm>
            <a:off x="694560" y="5491410"/>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119;p6">
            <a:extLst>
              <a:ext uri="{FF2B5EF4-FFF2-40B4-BE49-F238E27FC236}">
                <a16:creationId xmlns:a16="http://schemas.microsoft.com/office/drawing/2014/main" id="{E0984C74-A706-307C-E441-563FC5B7A934}"/>
              </a:ext>
            </a:extLst>
          </p:cNvPr>
          <p:cNvSpPr txBox="1"/>
          <p:nvPr/>
        </p:nvSpPr>
        <p:spPr>
          <a:xfrm>
            <a:off x="1448211" y="6470725"/>
            <a:ext cx="10408509" cy="230792"/>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cs typeface="Poppins"/>
              </a:rPr>
              <a:t>Source: Ipsos iris Online Audience Measurement Service February 2024- January 2026, Age 14+, PC/laptop/smartphone/tablet, Audience 000s, Retail &amp; commerce/homes &amp; gardens subcategory</a:t>
            </a:r>
            <a:endParaRPr dirty="0">
              <a:latin typeface="Futura PT Book" panose="020B0502020204020303" pitchFamily="34" charset="77"/>
            </a:endParaRPr>
          </a:p>
        </p:txBody>
      </p:sp>
      <p:pic>
        <p:nvPicPr>
          <p:cNvPr id="6" name="Picture 5">
            <a:extLst>
              <a:ext uri="{FF2B5EF4-FFF2-40B4-BE49-F238E27FC236}">
                <a16:creationId xmlns:a16="http://schemas.microsoft.com/office/drawing/2014/main" id="{60E2ACDA-7ED1-F0A7-AA55-BCE89B742DCA}"/>
              </a:ext>
            </a:extLst>
          </p:cNvPr>
          <p:cNvPicPr>
            <a:picLocks noChangeAspect="1"/>
          </p:cNvPicPr>
          <p:nvPr/>
        </p:nvPicPr>
        <p:blipFill>
          <a:blip r:embed="rId4"/>
          <a:stretch>
            <a:fillRect/>
          </a:stretch>
        </p:blipFill>
        <p:spPr>
          <a:xfrm>
            <a:off x="1355164" y="1861848"/>
            <a:ext cx="810282" cy="810282"/>
          </a:xfrm>
          <a:prstGeom prst="rect">
            <a:avLst/>
          </a:prstGeom>
        </p:spPr>
      </p:pic>
      <p:pic>
        <p:nvPicPr>
          <p:cNvPr id="3" name="Picture 2">
            <a:extLst>
              <a:ext uri="{FF2B5EF4-FFF2-40B4-BE49-F238E27FC236}">
                <a16:creationId xmlns:a16="http://schemas.microsoft.com/office/drawing/2014/main" id="{E3ED9538-9316-C57C-3415-DF24C321E9F3}"/>
              </a:ext>
            </a:extLst>
          </p:cNvPr>
          <p:cNvPicPr>
            <a:picLocks noChangeAspect="1"/>
          </p:cNvPicPr>
          <p:nvPr/>
        </p:nvPicPr>
        <p:blipFill>
          <a:blip r:embed="rId5"/>
          <a:stretch>
            <a:fillRect/>
          </a:stretch>
        </p:blipFill>
        <p:spPr>
          <a:xfrm>
            <a:off x="3215640" y="1685118"/>
            <a:ext cx="8681456" cy="3950550"/>
          </a:xfrm>
          <a:prstGeom prst="rect">
            <a:avLst/>
          </a:prstGeom>
        </p:spPr>
      </p:pic>
    </p:spTree>
    <p:extLst>
      <p:ext uri="{BB962C8B-B14F-4D97-AF65-F5344CB8AC3E}">
        <p14:creationId xmlns:p14="http://schemas.microsoft.com/office/powerpoint/2010/main" val="374509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CC936-A1AA-40CB-56E6-249A1805B14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C0C2D9B-2C59-84D6-0F1F-8F60AB5D99A4}"/>
              </a:ext>
            </a:extLst>
          </p:cNvPr>
          <p:cNvSpPr/>
          <p:nvPr/>
        </p:nvSpPr>
        <p:spPr>
          <a:xfrm>
            <a:off x="1" y="6290839"/>
            <a:ext cx="12191999"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Logo&#10;&#10;Description automatically generated">
            <a:extLst>
              <a:ext uri="{FF2B5EF4-FFF2-40B4-BE49-F238E27FC236}">
                <a16:creationId xmlns:a16="http://schemas.microsoft.com/office/drawing/2014/main" id="{2CCACDD6-472E-954E-64EE-5D455CC6B066}"/>
              </a:ext>
            </a:extLst>
          </p:cNvPr>
          <p:cNvPicPr>
            <a:picLocks noChangeAspect="1"/>
          </p:cNvPicPr>
          <p:nvPr/>
        </p:nvPicPr>
        <p:blipFill>
          <a:blip r:embed="rId2"/>
          <a:stretch>
            <a:fillRect/>
          </a:stretch>
        </p:blipFill>
        <p:spPr>
          <a:xfrm>
            <a:off x="334253" y="6231690"/>
            <a:ext cx="543354" cy="724472"/>
          </a:xfrm>
          <a:prstGeom prst="rect">
            <a:avLst/>
          </a:prstGeom>
        </p:spPr>
      </p:pic>
      <p:sp>
        <p:nvSpPr>
          <p:cNvPr id="4" name="Google Shape;50;p2">
            <a:extLst>
              <a:ext uri="{FF2B5EF4-FFF2-40B4-BE49-F238E27FC236}">
                <a16:creationId xmlns:a16="http://schemas.microsoft.com/office/drawing/2014/main" id="{013697E5-59D1-5C52-41A9-9AA1AD50D634}"/>
              </a:ext>
            </a:extLst>
          </p:cNvPr>
          <p:cNvSpPr txBox="1">
            <a:spLocks noGrp="1"/>
          </p:cNvSpPr>
          <p:nvPr>
            <p:ph type="title"/>
          </p:nvPr>
        </p:nvSpPr>
        <p:spPr>
          <a:xfrm>
            <a:off x="650240" y="431471"/>
            <a:ext cx="10840600" cy="1418188"/>
          </a:xfrm>
          <a:prstGeom prst="rect">
            <a:avLst/>
          </a:prstGeom>
          <a:noFill/>
          <a:ln>
            <a:noFill/>
          </a:ln>
        </p:spPr>
        <p:txBody>
          <a:bodyPr spcFirstLastPara="1" wrap="square" lIns="0" tIns="0" rIns="0" bIns="0" anchor="t" anchorCtr="0">
            <a:normAutofit/>
          </a:bodyPr>
          <a:lstStyle/>
          <a:p>
            <a:pPr lvl="0">
              <a:spcBef>
                <a:spcPts val="0"/>
              </a:spcBef>
              <a:buClr>
                <a:schemeClr val="dk1"/>
              </a:buClr>
              <a:buSzPts val="4200"/>
            </a:pPr>
            <a:r>
              <a:rPr lang="en-US" sz="2800" b="1" dirty="0">
                <a:latin typeface="Futura PT Demi" panose="020B0502020204020303" pitchFamily="34" charset="77"/>
              </a:rPr>
              <a:t>females dominate total time spent on</a:t>
            </a:r>
            <a:br>
              <a:rPr lang="en-US" sz="2800" b="1" dirty="0">
                <a:latin typeface="Futura PT Demi" panose="020B0502020204020303" pitchFamily="34" charset="77"/>
              </a:rPr>
            </a:br>
            <a:r>
              <a:rPr lang="en-US" sz="2800" b="1" dirty="0">
                <a:solidFill>
                  <a:srgbClr val="F04B4A"/>
                </a:solidFill>
                <a:latin typeface="Futura PT Demi" panose="020B0502020204020303" pitchFamily="34" charset="77"/>
              </a:rPr>
              <a:t>homes and garden retail websites and apps</a:t>
            </a:r>
            <a:endParaRPr sz="2800" b="1" dirty="0">
              <a:latin typeface="Futura PT Demi" panose="020B0502020204020303" pitchFamily="34" charset="77"/>
            </a:endParaRPr>
          </a:p>
        </p:txBody>
      </p:sp>
      <p:pic>
        <p:nvPicPr>
          <p:cNvPr id="22" name="Picture 21" descr="Logo&#10;&#10;Description automatically generated">
            <a:extLst>
              <a:ext uri="{FF2B5EF4-FFF2-40B4-BE49-F238E27FC236}">
                <a16:creationId xmlns:a16="http://schemas.microsoft.com/office/drawing/2014/main" id="{ED9DDB2A-6FED-230E-81B0-D393842EC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27" y="6376777"/>
            <a:ext cx="415364" cy="381259"/>
          </a:xfrm>
          <a:prstGeom prst="rect">
            <a:avLst/>
          </a:prstGeom>
        </p:spPr>
      </p:pic>
      <p:sp>
        <p:nvSpPr>
          <p:cNvPr id="25" name="Google Shape;119;p6">
            <a:extLst>
              <a:ext uri="{FF2B5EF4-FFF2-40B4-BE49-F238E27FC236}">
                <a16:creationId xmlns:a16="http://schemas.microsoft.com/office/drawing/2014/main" id="{191483D0-2021-5F82-81EF-8ED7DBECDFAB}"/>
              </a:ext>
            </a:extLst>
          </p:cNvPr>
          <p:cNvSpPr txBox="1"/>
          <p:nvPr/>
        </p:nvSpPr>
        <p:spPr>
          <a:xfrm>
            <a:off x="1448211" y="6443508"/>
            <a:ext cx="10408509" cy="230792"/>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cs typeface="Poppins"/>
              </a:rPr>
              <a:t>Source: Ipsos iris Online Audience Measurement Service January 2026, Age 14+, PC/laptop/smartphone/tablet, Audience 000s, Total time minutes composition %, Retail &amp; commerce/homes &amp; gardens subcategory</a:t>
            </a:r>
            <a:endParaRPr lang="en-US" sz="900" dirty="0">
              <a:latin typeface="Futura PT Book" panose="020B0502020204020303" pitchFamily="34" charset="77"/>
            </a:endParaRPr>
          </a:p>
        </p:txBody>
      </p:sp>
      <p:sp>
        <p:nvSpPr>
          <p:cNvPr id="26" name="TextBox 25">
            <a:extLst>
              <a:ext uri="{FF2B5EF4-FFF2-40B4-BE49-F238E27FC236}">
                <a16:creationId xmlns:a16="http://schemas.microsoft.com/office/drawing/2014/main" id="{1569597D-9B6B-5622-1352-5CD4A4FF4FCE}"/>
              </a:ext>
            </a:extLst>
          </p:cNvPr>
          <p:cNvSpPr txBox="1"/>
          <p:nvPr/>
        </p:nvSpPr>
        <p:spPr>
          <a:xfrm>
            <a:off x="604740" y="2781242"/>
            <a:ext cx="2306842" cy="2492990"/>
          </a:xfrm>
          <a:prstGeom prst="rect">
            <a:avLst/>
          </a:prstGeom>
          <a:noFill/>
        </p:spPr>
        <p:txBody>
          <a:bodyPr wrap="square" rtlCol="0">
            <a:spAutoFit/>
          </a:bodyPr>
          <a:lstStyle/>
          <a:p>
            <a:pPr algn="ctr"/>
            <a:r>
              <a:rPr lang="en-US" sz="2800" b="1" dirty="0">
                <a:solidFill>
                  <a:srgbClr val="F04B4A"/>
                </a:solidFill>
                <a:latin typeface="Futura PT Bold" panose="020B0502020204020303" pitchFamily="34" charset="77"/>
              </a:rPr>
              <a:t>14.6 million </a:t>
            </a:r>
          </a:p>
          <a:p>
            <a:pPr algn="ctr"/>
            <a:r>
              <a:rPr lang="en-US" sz="1600" dirty="0">
                <a:latin typeface="Futura PT Book" panose="020B0502020204020303" pitchFamily="34" charset="0"/>
              </a:rPr>
              <a:t>Australians aged 14+ </a:t>
            </a:r>
            <a:br>
              <a:rPr lang="en-US" sz="1600" dirty="0">
                <a:latin typeface="Futura PT Book" panose="020B0502020204020303" pitchFamily="34" charset="0"/>
              </a:rPr>
            </a:br>
            <a:r>
              <a:rPr lang="en-US" sz="1600" dirty="0">
                <a:solidFill>
                  <a:srgbClr val="F04B4A"/>
                </a:solidFill>
                <a:latin typeface="Futura PT Book" panose="020B0502020204020303" pitchFamily="34" charset="0"/>
              </a:rPr>
              <a:t>used a homes and garden retail website or app</a:t>
            </a:r>
            <a:r>
              <a:rPr lang="en-US" sz="1600" dirty="0">
                <a:latin typeface="Futura PT Book" panose="020B0502020204020303" pitchFamily="34" charset="0"/>
              </a:rPr>
              <a:t> </a:t>
            </a:r>
            <a:br>
              <a:rPr lang="en-US" sz="1600" dirty="0">
                <a:latin typeface="Futura PT Book" panose="020B0502020204020303" pitchFamily="34" charset="0"/>
              </a:rPr>
            </a:br>
            <a:r>
              <a:rPr lang="en-US" sz="1600" dirty="0">
                <a:latin typeface="Futura PT Book" panose="020B0502020204020303" pitchFamily="34" charset="0"/>
              </a:rPr>
              <a:t>in January 2026.</a:t>
            </a:r>
            <a:br>
              <a:rPr lang="en-US" sz="1600" dirty="0">
                <a:latin typeface="Futura PT Book" panose="020B0502020204020303" pitchFamily="34" charset="0"/>
              </a:rPr>
            </a:br>
            <a:endParaRPr lang="en-US" sz="1600" dirty="0">
              <a:latin typeface="Futura PT Book" panose="020B0502020204020303" pitchFamily="34" charset="0"/>
            </a:endParaRPr>
          </a:p>
          <a:p>
            <a:pPr algn="ctr"/>
            <a:r>
              <a:rPr lang="en-US" sz="1600" dirty="0">
                <a:latin typeface="Futura PT Book" panose="020B0502020204020303" pitchFamily="34" charset="0"/>
              </a:rPr>
              <a:t>58% of total time spent is by females and 32% of the by females aged 25-54. </a:t>
            </a:r>
          </a:p>
        </p:txBody>
      </p:sp>
      <p:sp>
        <p:nvSpPr>
          <p:cNvPr id="27" name="Rectangle 26">
            <a:extLst>
              <a:ext uri="{FF2B5EF4-FFF2-40B4-BE49-F238E27FC236}">
                <a16:creationId xmlns:a16="http://schemas.microsoft.com/office/drawing/2014/main" id="{AF3E8D0B-6BF5-2318-37BC-4CE09D96C245}"/>
              </a:ext>
            </a:extLst>
          </p:cNvPr>
          <p:cNvSpPr/>
          <p:nvPr/>
        </p:nvSpPr>
        <p:spPr>
          <a:xfrm>
            <a:off x="694560" y="1778065"/>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044D850-5A43-0E21-64C3-DC0F5778D6AA}"/>
              </a:ext>
            </a:extLst>
          </p:cNvPr>
          <p:cNvSpPr/>
          <p:nvPr/>
        </p:nvSpPr>
        <p:spPr>
          <a:xfrm>
            <a:off x="694560" y="5491410"/>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460CF850-D0F4-2E02-169E-028AC5C048A3}"/>
              </a:ext>
            </a:extLst>
          </p:cNvPr>
          <p:cNvPicPr>
            <a:picLocks noChangeAspect="1"/>
          </p:cNvPicPr>
          <p:nvPr/>
        </p:nvPicPr>
        <p:blipFill>
          <a:blip r:embed="rId4"/>
          <a:stretch>
            <a:fillRect/>
          </a:stretch>
        </p:blipFill>
        <p:spPr>
          <a:xfrm>
            <a:off x="1355164" y="1861848"/>
            <a:ext cx="810282" cy="810282"/>
          </a:xfrm>
          <a:prstGeom prst="rect">
            <a:avLst/>
          </a:prstGeom>
        </p:spPr>
      </p:pic>
      <p:pic>
        <p:nvPicPr>
          <p:cNvPr id="2" name="Picture 1">
            <a:extLst>
              <a:ext uri="{FF2B5EF4-FFF2-40B4-BE49-F238E27FC236}">
                <a16:creationId xmlns:a16="http://schemas.microsoft.com/office/drawing/2014/main" id="{3B90BE8F-91FA-3C83-6683-BDCC45C79D09}"/>
              </a:ext>
            </a:extLst>
          </p:cNvPr>
          <p:cNvPicPr>
            <a:picLocks noChangeAspect="1"/>
          </p:cNvPicPr>
          <p:nvPr/>
        </p:nvPicPr>
        <p:blipFill>
          <a:blip r:embed="rId5"/>
          <a:stretch>
            <a:fillRect/>
          </a:stretch>
        </p:blipFill>
        <p:spPr>
          <a:xfrm>
            <a:off x="2824535" y="1628775"/>
            <a:ext cx="8096190" cy="4170025"/>
          </a:xfrm>
          <a:prstGeom prst="rect">
            <a:avLst/>
          </a:prstGeom>
        </p:spPr>
      </p:pic>
    </p:spTree>
    <p:extLst>
      <p:ext uri="{BB962C8B-B14F-4D97-AF65-F5344CB8AC3E}">
        <p14:creationId xmlns:p14="http://schemas.microsoft.com/office/powerpoint/2010/main" val="70999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Rectangle 7">
            <a:extLst>
              <a:ext uri="{FF2B5EF4-FFF2-40B4-BE49-F238E27FC236}">
                <a16:creationId xmlns:a16="http://schemas.microsoft.com/office/drawing/2014/main" id="{B28BFD89-F725-D26E-DD2C-6A3373271436}"/>
              </a:ext>
            </a:extLst>
          </p:cNvPr>
          <p:cNvSpPr/>
          <p:nvPr/>
        </p:nvSpPr>
        <p:spPr>
          <a:xfrm>
            <a:off x="-24765" y="6287090"/>
            <a:ext cx="12237361"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34DDC4B-3974-FCDE-B3E6-A30703CA9239}"/>
              </a:ext>
            </a:extLst>
          </p:cNvPr>
          <p:cNvSpPr txBox="1"/>
          <p:nvPr/>
        </p:nvSpPr>
        <p:spPr>
          <a:xfrm>
            <a:off x="486092" y="1219905"/>
            <a:ext cx="10890745" cy="441659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300"/>
              </a:spcAft>
              <a:buClrTx/>
              <a:buSzTx/>
              <a:buFontTx/>
              <a:buNone/>
              <a:tabLst/>
              <a:defRPr/>
            </a:pPr>
            <a:r>
              <a:rPr kumimoji="0" lang="en-AU" sz="1600" b="1" i="0" u="none" strike="noStrike" kern="1200" cap="none" spc="0" normalizeH="0" baseline="0" noProof="0" dirty="0">
                <a:ln>
                  <a:noFill/>
                </a:ln>
                <a:solidFill>
                  <a:srgbClr val="F04B4A"/>
                </a:solidFill>
                <a:effectLst/>
                <a:uLnTx/>
                <a:uFillTx/>
                <a:latin typeface="Futura PT Book" panose="020B0502020204020303" pitchFamily="34" charset="77"/>
                <a:ea typeface="+mn-ea"/>
                <a:cs typeface="Poppins"/>
              </a:rPr>
              <a:t>Endorsed by the IAB as the sole and exclusive preferred supplier of digital audience data, Ipsos iris has been delivering market-leading insights from January 2023. </a:t>
            </a:r>
          </a:p>
          <a:p>
            <a:pPr marL="0" marR="0" lvl="0" indent="0" algn="l" defTabSz="914400" rtl="0" eaLnBrk="1" fontAlgn="auto" latinLnBrk="0" hangingPunct="1">
              <a:lnSpc>
                <a:spcPct val="100000"/>
              </a:lnSpc>
              <a:spcBef>
                <a:spcPts val="600"/>
              </a:spcBef>
              <a:spcAft>
                <a:spcPts val="3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Poppins"/>
              </a:rPr>
              <a:t>Ipsos iris serves as an inclusive, standardised industry currency, offering consistent and comparable digital audience insights for over 10,000 websites and more than 2,200 apps, capturing the online behaviours of more than 22 million Australians aged 14+ across Smartphone, Computer and Tablet devices.</a:t>
            </a:r>
          </a:p>
          <a:p>
            <a:pPr marL="0" marR="0" lvl="0" indent="0" algn="l" defTabSz="914400" rtl="0" eaLnBrk="1" fontAlgn="auto" latinLnBrk="0" hangingPunct="1">
              <a:lnSpc>
                <a:spcPct val="100000"/>
              </a:lnSpc>
              <a:spcBef>
                <a:spcPts val="600"/>
              </a:spcBef>
              <a:spcAft>
                <a:spcPts val="3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Poppins"/>
              </a:rPr>
              <a:t>Key data integrations with </a:t>
            </a:r>
            <a:r>
              <a:rPr kumimoji="0" lang="en-AU" sz="1600" b="0" i="0" u="none" strike="noStrike" kern="1200" cap="none" spc="0" normalizeH="0" baseline="0" noProof="0" dirty="0" err="1">
                <a:ln>
                  <a:noFill/>
                </a:ln>
                <a:solidFill>
                  <a:prstClr val="black"/>
                </a:solidFill>
                <a:effectLst/>
                <a:uLnTx/>
                <a:uFillTx/>
                <a:latin typeface="Futura PT Book" panose="020B0502020204020303" pitchFamily="34" charset="77"/>
                <a:ea typeface="+mn-ea"/>
                <a:cs typeface="Poppins"/>
              </a:rPr>
              <a:t>OzTAM</a:t>
            </a:r>
            <a:r>
              <a:rPr kumimoji="0" lang="en-AU" sz="16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Poppins"/>
              </a:rPr>
              <a:t> for BVOD and Google for YouTube have extended the most complete view of Australians’ digital behaviour into the coverage of audiences on Connected TV to empower agencies, marketers and publishers to plan with confidence.</a:t>
            </a:r>
          </a:p>
          <a:p>
            <a:pPr marL="0" marR="0" lvl="0" indent="0" algn="l" defTabSz="914400" rtl="0" eaLnBrk="1" fontAlgn="auto" latinLnBrk="0" hangingPunct="1">
              <a:lnSpc>
                <a:spcPct val="100000"/>
              </a:lnSpc>
              <a:spcBef>
                <a:spcPts val="600"/>
              </a:spcBef>
              <a:spcAft>
                <a:spcPts val="3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Poppins"/>
              </a:rPr>
              <a:t>Ipsos iris integrates a range of data inputs to create a data set of around 500,000 synthetic respondents. Ipsos iris data inputs include on ongoing establishment survey of 12,000 per year, a single source, passive panel of 4,000 across 8,500 devices, census data from comprehensive tagging coverage of content owners and data integrations from Apple, Google and </a:t>
            </a:r>
            <a:r>
              <a:rPr kumimoji="0" lang="en-AU" sz="1600" b="0" i="0" u="none" strike="noStrike" kern="1200" cap="none" spc="0" normalizeH="0" baseline="0" noProof="0" dirty="0" err="1">
                <a:ln>
                  <a:noFill/>
                </a:ln>
                <a:solidFill>
                  <a:prstClr val="black"/>
                </a:solidFill>
                <a:effectLst/>
                <a:uLnTx/>
                <a:uFillTx/>
                <a:latin typeface="Futura PT Book" panose="020B0502020204020303" pitchFamily="34" charset="77"/>
                <a:ea typeface="+mn-ea"/>
                <a:cs typeface="Poppins"/>
              </a:rPr>
              <a:t>OzTAM</a:t>
            </a:r>
            <a:r>
              <a:rPr kumimoji="0" lang="en-AU" sz="16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Poppins"/>
              </a:rPr>
              <a:t>. </a:t>
            </a:r>
          </a:p>
          <a:p>
            <a:pPr marL="0" marR="0" lvl="0" indent="0" algn="l" defTabSz="914400" rtl="0" eaLnBrk="1" fontAlgn="auto" latinLnBrk="0" hangingPunct="1">
              <a:lnSpc>
                <a:spcPct val="100000"/>
              </a:lnSpc>
              <a:spcBef>
                <a:spcPts val="600"/>
              </a:spcBef>
              <a:spcAft>
                <a:spcPts val="3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Poppins"/>
              </a:rPr>
              <a:t>Governance of Ipsos iris includes close and continuous oversight by the IAB Audience Measurement Council (made up of research professionals from 12 media owners) who regularly review KPI’s, panel health and methodology, along with data integrity, availability, delivery and usage. </a:t>
            </a:r>
            <a:endParaRPr kumimoji="0" lang="en-US" sz="14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Poppins"/>
            </a:endParaRPr>
          </a:p>
          <a:p>
            <a:pPr marL="0" marR="0" lvl="0" indent="0" algn="l" defTabSz="914400" rtl="0" eaLnBrk="1" fontAlgn="auto" latinLnBrk="0" hangingPunct="1">
              <a:lnSpc>
                <a:spcPct val="100000"/>
              </a:lnSpc>
              <a:spcBef>
                <a:spcPts val="600"/>
              </a:spcBef>
              <a:spcAft>
                <a:spcPts val="300"/>
              </a:spcAft>
              <a:buClr>
                <a:srgbClr val="F04B4A"/>
              </a:buClr>
              <a:buSzTx/>
              <a:buFontTx/>
              <a:buNone/>
              <a:tabLst/>
              <a:defRPr/>
            </a:pPr>
            <a:r>
              <a:rPr kumimoji="0" lang="en-US" sz="16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Poppins"/>
              </a:rPr>
              <a:t>Further insights and information on Ipsos iris is available in </a:t>
            </a:r>
            <a:r>
              <a:rPr kumimoji="0" lang="en-US" sz="16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Poppins"/>
                <a:hlinkClick r:id="rId3"/>
              </a:rPr>
              <a:t>IAB Australia nickable charts </a:t>
            </a:r>
            <a:r>
              <a:rPr kumimoji="0" lang="en-US" sz="16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Poppins"/>
              </a:rPr>
              <a:t>and at  </a:t>
            </a:r>
            <a:r>
              <a:rPr kumimoji="0" lang="en-US" sz="16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Poppins"/>
                <a:hlinkClick r:id="rId4"/>
              </a:rPr>
              <a:t>iris-au.ipsos.com</a:t>
            </a:r>
            <a:endParaRPr kumimoji="0" lang="en-US" sz="16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Poppins"/>
            </a:endParaRPr>
          </a:p>
          <a:p>
            <a:pPr marL="0" marR="0" lvl="0" indent="0" algn="l" defTabSz="914400" rtl="0" eaLnBrk="1" fontAlgn="auto" latinLnBrk="0" hangingPunct="1">
              <a:lnSpc>
                <a:spcPct val="100000"/>
              </a:lnSpc>
              <a:spcBef>
                <a:spcPts val="600"/>
              </a:spcBef>
              <a:spcAft>
                <a:spcPts val="300"/>
              </a:spcAft>
              <a:buClr>
                <a:srgbClr val="F04B4A"/>
              </a:buClr>
              <a:buSzTx/>
              <a:buFontTx/>
              <a:buNone/>
              <a:tabLst/>
              <a:defRPr/>
            </a:pPr>
            <a:endParaRPr kumimoji="0" lang="en-US" sz="14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Poppins"/>
            </a:endParaRPr>
          </a:p>
        </p:txBody>
      </p:sp>
      <p:pic>
        <p:nvPicPr>
          <p:cNvPr id="10" name="Picture 9" descr="Logo&#10;&#10;Description automatically generated">
            <a:extLst>
              <a:ext uri="{FF2B5EF4-FFF2-40B4-BE49-F238E27FC236}">
                <a16:creationId xmlns:a16="http://schemas.microsoft.com/office/drawing/2014/main" id="{40E3FEEF-0183-5AB1-A8E7-FDF0EF0A60D0}"/>
              </a:ext>
            </a:extLst>
          </p:cNvPr>
          <p:cNvPicPr>
            <a:picLocks noChangeAspect="1"/>
          </p:cNvPicPr>
          <p:nvPr/>
        </p:nvPicPr>
        <p:blipFill>
          <a:blip r:embed="rId5"/>
          <a:stretch>
            <a:fillRect/>
          </a:stretch>
        </p:blipFill>
        <p:spPr>
          <a:xfrm>
            <a:off x="334253" y="6231690"/>
            <a:ext cx="543354" cy="724472"/>
          </a:xfrm>
          <a:prstGeom prst="rect">
            <a:avLst/>
          </a:prstGeom>
        </p:spPr>
      </p:pic>
      <p:pic>
        <p:nvPicPr>
          <p:cNvPr id="2" name="Picture 1" descr="Logo&#10;&#10;Description automatically generated">
            <a:extLst>
              <a:ext uri="{FF2B5EF4-FFF2-40B4-BE49-F238E27FC236}">
                <a16:creationId xmlns:a16="http://schemas.microsoft.com/office/drawing/2014/main" id="{65299F3E-D2BC-C905-25B1-6DC3723ED2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227" y="6376777"/>
            <a:ext cx="415364" cy="381259"/>
          </a:xfrm>
          <a:prstGeom prst="rect">
            <a:avLst/>
          </a:prstGeom>
        </p:spPr>
      </p:pic>
      <p:sp>
        <p:nvSpPr>
          <p:cNvPr id="4" name="Google Shape;50;p2">
            <a:extLst>
              <a:ext uri="{FF2B5EF4-FFF2-40B4-BE49-F238E27FC236}">
                <a16:creationId xmlns:a16="http://schemas.microsoft.com/office/drawing/2014/main" id="{91235291-EA37-093D-6345-4CB351FAC17A}"/>
              </a:ext>
            </a:extLst>
          </p:cNvPr>
          <p:cNvSpPr txBox="1">
            <a:spLocks noGrp="1"/>
          </p:cNvSpPr>
          <p:nvPr>
            <p:ph type="title"/>
          </p:nvPr>
        </p:nvSpPr>
        <p:spPr>
          <a:xfrm>
            <a:off x="605930" y="462542"/>
            <a:ext cx="10770907" cy="9700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4200"/>
              <a:buFont typeface="Poppins"/>
              <a:buNone/>
            </a:pPr>
            <a:r>
              <a:rPr lang="en-US" sz="2800" b="1" dirty="0">
                <a:latin typeface="Futura PT Demi" panose="020B0502020204020303" pitchFamily="34" charset="77"/>
              </a:rPr>
              <a:t>Ipsos iris, IAB endorsed digital audience measurement currency</a:t>
            </a:r>
            <a:endParaRPr sz="2800" b="1" dirty="0">
              <a:latin typeface="Futura PT Demi" panose="020B0502020204020303" pitchFamily="34" charset="77"/>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3997</TotalTime>
  <Words>817</Words>
  <Application>Microsoft Office PowerPoint</Application>
  <PresentationFormat>Widescreen</PresentationFormat>
  <Paragraphs>36</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Futura PT Bold</vt:lpstr>
      <vt:lpstr>Futura PT Book</vt:lpstr>
      <vt:lpstr>Futura PT Demi</vt:lpstr>
      <vt:lpstr>Poppins</vt:lpstr>
      <vt:lpstr>Office Theme</vt:lpstr>
      <vt:lpstr>PowerPoint Presentation</vt:lpstr>
      <vt:lpstr>usage of property websites and apps peaked in November 2025 with the highest monthly audience on Ipsos iris records</vt:lpstr>
      <vt:lpstr>usage of residential property search website or app increased  6% year on year in January 2026</vt:lpstr>
      <vt:lpstr>women spent 41% more time pp than men using residential property search websites and apps in January 2026</vt:lpstr>
      <vt:lpstr>residential property search audience grew 6% overall, with greater growth in female, age 65+ and regional audiences </vt:lpstr>
      <vt:lpstr>activity with homes and garden retail websites and apps peaks over the summer months</vt:lpstr>
      <vt:lpstr>females dominate total time spent on homes and garden retail websites and apps</vt:lpstr>
      <vt:lpstr>Ipsos iris, IAB endorsed digital audience measurement currency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Lorenza Mallia</dc:creator>
  <cp:lastModifiedBy>Natalie Stanbury</cp:lastModifiedBy>
  <cp:revision>255</cp:revision>
  <dcterms:created xsi:type="dcterms:W3CDTF">2023-02-21T05:50:13Z</dcterms:created>
  <dcterms:modified xsi:type="dcterms:W3CDTF">2026-02-25T00:30:13Z</dcterms:modified>
</cp:coreProperties>
</file>