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459" r:id="rId2"/>
    <p:sldId id="2464" r:id="rId3"/>
    <p:sldId id="2465" r:id="rId4"/>
    <p:sldId id="2466" r:id="rId5"/>
    <p:sldId id="2467" r:id="rId6"/>
    <p:sldId id="2468" r:id="rId7"/>
    <p:sldId id="24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B4A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8"/>
    <p:restoredTop sz="96197"/>
  </p:normalViewPr>
  <p:slideViewPr>
    <p:cSldViewPr>
      <p:cViewPr varScale="1">
        <p:scale>
          <a:sx n="103" d="100"/>
          <a:sy n="103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E4529-1A2B-0349-A8F6-64E6CEA2D377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EA30-2D01-0C4C-B06B-5F6109F0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4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F5831-97EE-7FA8-4D3C-5063A6330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F7AAB-C01C-3E08-8C5B-DF3678DA7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B4B39-3C70-A8D8-1E85-41B762FC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AE86-F51D-F746-8FC3-B8D14C2DC5E8}" type="datetime1">
              <a:rPr lang="en-AU" smtClean="0"/>
              <a:t>26/03/2026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C9CBD-B7CB-222A-1B22-5D82F0D9D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F53F4-846E-FB7A-B53E-DFBE6156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7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11476-E9CC-6D96-AE69-C036E138D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FF201-7372-06DE-E958-7C7C2F7A8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D60AB-C1D7-3079-D4FF-D41921F8D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D881-6A2E-A74A-8399-1DEDA9841896}" type="datetime1">
              <a:rPr lang="en-AU" smtClean="0"/>
              <a:t>26/03/2026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3C2E6-20B2-2824-9F39-0DC5CD8EC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A5B2-7E0C-2C6D-C417-84DE92DA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9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CF971B-1A29-36DE-7D00-152D9D10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5BDEA-F079-B910-6FE2-099E27FEA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1EA7D-F7D8-F946-8433-5E0EDDAC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9717-7AA7-FE45-A7C0-0BC8C5A5CC2A}" type="datetime1">
              <a:rPr lang="en-AU" smtClean="0"/>
              <a:t>26/03/2026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54EBF-2032-9623-3384-62BD8BA0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334C9-BC27-6ECB-A9FA-7FB67E1B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7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3B9FC-AA5B-D3FF-5D1E-FF07B7FBE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A74CC-E0F9-6FFD-DA8E-D74D68568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542FB-C153-773C-7AD4-29781ACF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751D-046E-704B-B961-35B810B651B6}" type="datetime1">
              <a:rPr lang="en-AU" smtClean="0"/>
              <a:t>26/03/2026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AE47F-9F4F-558B-E91E-A327709CE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CF98C-4795-6080-16D0-51F2C8A5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9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5E85-FD56-15C3-9AEA-2A3186BD2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417AF-4058-FBAE-9F80-8CCACA34D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B15FC-D05A-3B6D-3850-99194542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9154-23C0-094C-8A32-BA7243685491}" type="datetime1">
              <a:rPr lang="en-AU" smtClean="0"/>
              <a:t>26/03/2026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A768-C67A-909A-8758-247B8DB1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01EF5-5AB1-7498-0205-247D2F7E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41C31-F7D3-A359-ADE1-2A9F6CF6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F100C-2ACC-B39C-4F51-CABB30F91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E184D-99B1-7616-C7AD-57034ED9E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6E5C6-5F82-3DCC-8BA2-8B64573CD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A4A3-33A0-514E-A515-599856297F44}" type="datetime1">
              <a:rPr lang="en-AU" smtClean="0"/>
              <a:t>26/03/2026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0D1B0-66BE-B193-D63A-A0E492D6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211D8-A45C-51EC-21DC-EF15F8B62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2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43D8-52BA-9411-3FDE-AF02DB35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9CAC9-3EF6-A540-63C6-406B5231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EE8A7-A2CB-951C-65D4-2B2395306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84E52-61AC-6124-EBCE-B97510496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CDD56-181D-D0E1-CAA4-934AF27FD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60780E-3CB2-6335-A056-E42533985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B40-2CBF-A344-BD81-9CA6C0329241}" type="datetime1">
              <a:rPr lang="en-AU" smtClean="0"/>
              <a:t>26/03/2026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AC207E-5F90-D239-84EF-B9466077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350771-6B1E-5256-837A-939FD005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4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5BCEA-A6CD-E7AF-395D-F589C032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FBCA5-DEFA-C6D8-BEB6-687801893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FD98-9EE8-5843-A58F-D1F4039734FB}" type="datetime1">
              <a:rPr lang="en-AU" smtClean="0"/>
              <a:t>26/03/2026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419CB-9E5A-1BBE-4099-0D4E02F45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EAEAE-E6FE-E337-1666-D606AB34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0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2165E5-BDE4-E02C-B11F-26B27A44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E115-D746-ED49-8955-374DB65EFB10}" type="datetime1">
              <a:rPr lang="en-AU" smtClean="0"/>
              <a:t>26/03/2026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5754B-A44F-C52E-9245-A0503800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867C5-85FC-5F55-48F8-B9494802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4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73555-816B-147D-B4AE-F14509FE5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0C76E-6C26-825F-5D11-B564D6134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4ED5C-0029-BA36-0361-B57F86C44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69AFC-E1C2-99E8-9CDB-8F4DBD4E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71B8-17C7-9A43-99AD-467200CD6C2C}" type="datetime1">
              <a:rPr lang="en-AU" smtClean="0"/>
              <a:t>26/03/2026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C173E-BB1D-09F8-E9CD-93050B621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86B1C-219C-E553-E76D-409BC695B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D8030-979C-ED83-7C64-28139EAE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2EC230-4ABF-6387-2826-0DDD8D082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5A57F-411B-F893-A45D-E0DEE2562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A9DBF-A625-A635-0057-986CD313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6403-E898-5947-AA4B-28536C10A657}" type="datetime1">
              <a:rPr lang="en-AU" smtClean="0"/>
              <a:t>26/03/2026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09DD4-33F1-F644-E940-8DD8D7F77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23771-1A59-FC74-042F-AE2EA8DC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9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C91271-6E8A-69E4-360E-A04E768E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182DB-CE90-2C00-D867-5940F83A7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6407-7BEA-5854-D1B7-75AE00D16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6AD4-8939-3042-B82F-C6F4DED31BE6}" type="datetime1">
              <a:rPr lang="en-AU" smtClean="0"/>
              <a:t>26/03/2026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14F73-569D-66BA-3952-5E211FCCF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5E773-9FDB-F792-BA18-BF359EBF3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8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ris-au.ipso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iris-au.ipsos.com/ranking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E401F-B00C-41D8-DDF0-304D9BEB5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118766B-B2D8-7444-8ABD-B1F653B8CD0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828E95-0F05-C211-8095-0862A7C22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5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046B0-2A14-83C2-7F4D-E89C5C6B1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D81E39-DAE5-E0BD-5D6C-D40E763E97D7}"/>
              </a:ext>
            </a:extLst>
          </p:cNvPr>
          <p:cNvSpPr/>
          <p:nvPr/>
        </p:nvSpPr>
        <p:spPr>
          <a:xfrm>
            <a:off x="1" y="6290839"/>
            <a:ext cx="12191999" cy="583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F160C087-E1DE-08AA-79FA-B71803E80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53" y="6231690"/>
            <a:ext cx="543354" cy="724472"/>
          </a:xfrm>
          <a:prstGeom prst="rect">
            <a:avLst/>
          </a:prstGeom>
        </p:spPr>
      </p:pic>
      <p:sp>
        <p:nvSpPr>
          <p:cNvPr id="4" name="Google Shape;50;p2">
            <a:extLst>
              <a:ext uri="{FF2B5EF4-FFF2-40B4-BE49-F238E27FC236}">
                <a16:creationId xmlns:a16="http://schemas.microsoft.com/office/drawing/2014/main" id="{14CB688A-8679-DEC7-8467-45386224C7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4560" y="486908"/>
            <a:ext cx="11495238" cy="97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"/>
              <a:buNone/>
            </a:pPr>
            <a:r>
              <a:rPr lang="en-US" sz="2800" b="1" dirty="0">
                <a:latin typeface="Futura PT Demi" panose="020B0502020204020303" pitchFamily="34" charset="77"/>
              </a:rPr>
              <a:t>various online sports codes and events drive audience and </a:t>
            </a:r>
            <a:br>
              <a:rPr lang="en-US" sz="2800" b="1" dirty="0">
                <a:latin typeface="Futura PT Demi" panose="020B0502020204020303" pitchFamily="34" charset="77"/>
              </a:rPr>
            </a:br>
            <a:r>
              <a:rPr lang="en-US" sz="2800" b="1" dirty="0">
                <a:latin typeface="Futura PT Demi" panose="020B0502020204020303" pitchFamily="34" charset="77"/>
              </a:rPr>
              <a:t>time spent with online sports content</a:t>
            </a:r>
            <a:endParaRPr sz="2800" b="1" dirty="0">
              <a:latin typeface="Futura PT Demi" panose="020B0502020204020303" pitchFamily="34" charset="77"/>
            </a:endParaRP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29F0EDBB-54AB-701E-0686-8F91DDCD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7" y="6376777"/>
            <a:ext cx="415364" cy="3812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CFC5C4-F719-7F8B-F4C1-BAB3911FD662}"/>
              </a:ext>
            </a:extLst>
          </p:cNvPr>
          <p:cNvSpPr txBox="1"/>
          <p:nvPr/>
        </p:nvSpPr>
        <p:spPr>
          <a:xfrm>
            <a:off x="695325" y="2742443"/>
            <a:ext cx="21898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Futura PT Book" panose="020B0502020204020303" pitchFamily="34" charset="0"/>
              </a:rPr>
              <a:t>13.5 million </a:t>
            </a:r>
          </a:p>
          <a:p>
            <a:pPr algn="ctr"/>
            <a:r>
              <a:rPr lang="en-US" sz="1600" dirty="0">
                <a:latin typeface="Futura PT Book" panose="020B0502020204020303" pitchFamily="34" charset="0"/>
              </a:rPr>
              <a:t>Australians aged 14+ visited an online sports website or app </a:t>
            </a:r>
            <a:br>
              <a:rPr lang="en-US" sz="1600" dirty="0">
                <a:latin typeface="Futura PT Book" panose="020B0502020204020303" pitchFamily="34" charset="0"/>
              </a:rPr>
            </a:br>
            <a:r>
              <a:rPr lang="en-US" sz="1600" dirty="0">
                <a:latin typeface="Futura PT Book" panose="020B0502020204020303" pitchFamily="34" charset="0"/>
              </a:rPr>
              <a:t>on average each month over the last year </a:t>
            </a:r>
            <a:br>
              <a:rPr lang="en-US" sz="1600" dirty="0">
                <a:latin typeface="Futura PT Book" panose="020B0502020204020303" pitchFamily="34" charset="0"/>
              </a:rPr>
            </a:br>
            <a:r>
              <a:rPr lang="en-US" sz="1600" dirty="0">
                <a:latin typeface="Futura PT Book" panose="020B0502020204020303" pitchFamily="34" charset="0"/>
              </a:rPr>
              <a:t>(Mar 25 – Feb 26). </a:t>
            </a:r>
          </a:p>
          <a:p>
            <a:pPr algn="ctr"/>
            <a:r>
              <a:rPr lang="en-US" sz="1600" dirty="0">
                <a:latin typeface="Futura PT Book" panose="020B0502020204020303" pitchFamily="34" charset="0"/>
              </a:rPr>
              <a:t>Various sports events drive online time with audience peaking in March with the start of AFL and NRL seasons. </a:t>
            </a:r>
            <a:endParaRPr lang="en-AU" sz="1600" dirty="0">
              <a:latin typeface="Futura PT Book" panose="020B05020202040203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5516D9-A80A-00D9-09EA-F011FA37120B}"/>
              </a:ext>
            </a:extLst>
          </p:cNvPr>
          <p:cNvSpPr/>
          <p:nvPr/>
        </p:nvSpPr>
        <p:spPr>
          <a:xfrm>
            <a:off x="694560" y="1580592"/>
            <a:ext cx="2190578" cy="45719"/>
          </a:xfrm>
          <a:prstGeom prst="rect">
            <a:avLst/>
          </a:prstGeom>
          <a:solidFill>
            <a:srgbClr val="F04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953EBB-9097-0405-93A3-164547A9D17C}"/>
              </a:ext>
            </a:extLst>
          </p:cNvPr>
          <p:cNvSpPr/>
          <p:nvPr/>
        </p:nvSpPr>
        <p:spPr>
          <a:xfrm>
            <a:off x="665016" y="6023963"/>
            <a:ext cx="2190578" cy="45719"/>
          </a:xfrm>
          <a:prstGeom prst="rect">
            <a:avLst/>
          </a:prstGeom>
          <a:solidFill>
            <a:srgbClr val="F04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2CA3B03-043B-88A2-EA5F-86EDA923C6E6}"/>
              </a:ext>
            </a:extLst>
          </p:cNvPr>
          <p:cNvSpPr txBox="1">
            <a:spLocks/>
          </p:cNvSpPr>
          <p:nvPr/>
        </p:nvSpPr>
        <p:spPr>
          <a:xfrm>
            <a:off x="3215640" y="1767207"/>
            <a:ext cx="8165712" cy="5369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F04B4A"/>
                </a:solidFill>
                <a:latin typeface="Futura PT Demi" panose="020B0502020204020303" pitchFamily="34" charset="77"/>
              </a:rPr>
              <a:t>online sports category</a:t>
            </a:r>
            <a:br>
              <a:rPr lang="en-US" sz="1600" dirty="0">
                <a:latin typeface="Futura PT Demi" panose="020B0502020204020303" pitchFamily="34" charset="77"/>
              </a:rPr>
            </a:br>
            <a:r>
              <a:rPr lang="en-US" sz="1600" dirty="0">
                <a:latin typeface="Futura PT Demi" panose="020B0502020204020303" pitchFamily="34" charset="77"/>
              </a:rPr>
              <a:t> </a:t>
            </a:r>
            <a:r>
              <a:rPr lang="en-US" sz="1600" dirty="0">
                <a:latin typeface="Futura PT Book" panose="020B0502020204020303" pitchFamily="34" charset="0"/>
              </a:rPr>
              <a:t>- </a:t>
            </a:r>
            <a: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  <a:t>audience 000s and average minutes pp, </a:t>
            </a:r>
            <a:r>
              <a:rPr lang="en-US" sz="1400" dirty="0">
                <a:latin typeface="Futura PT Book" panose="020B0502020204020303" pitchFamily="34" charset="0"/>
              </a:rPr>
              <a:t>websites and apps on computer, smartphone, tablet </a:t>
            </a:r>
            <a: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  <a:t>-</a:t>
            </a:r>
            <a:endParaRPr lang="en-US" sz="1400" dirty="0">
              <a:latin typeface="Futura PT Book" panose="020B0502020204020303" pitchFamily="34" charset="0"/>
            </a:endParaRPr>
          </a:p>
        </p:txBody>
      </p:sp>
      <p:sp>
        <p:nvSpPr>
          <p:cNvPr id="20" name="Google Shape;119;p6">
            <a:extLst>
              <a:ext uri="{FF2B5EF4-FFF2-40B4-BE49-F238E27FC236}">
                <a16:creationId xmlns:a16="http://schemas.microsoft.com/office/drawing/2014/main" id="{D59D6DB4-3F50-49D5-478A-CD2A81AE0742}"/>
              </a:ext>
            </a:extLst>
          </p:cNvPr>
          <p:cNvSpPr txBox="1"/>
          <p:nvPr/>
        </p:nvSpPr>
        <p:spPr>
          <a:xfrm>
            <a:off x="1448211" y="6470725"/>
            <a:ext cx="1040850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900" dirty="0">
                <a:solidFill>
                  <a:schemeClr val="dk1"/>
                </a:solidFill>
                <a:latin typeface="Futura PT Book" panose="020B0502020204020303" pitchFamily="34" charset="77"/>
                <a:cs typeface="Poppins"/>
              </a:rPr>
              <a:t>Source: Ipsos iris Online Audience Measurement Service February 2025 – February 2026, Age 14+, PC/laptop/smartphone/tablet, Sport category, Audience (000’s), Avg minutes pp</a:t>
            </a:r>
            <a:endParaRPr dirty="0">
              <a:latin typeface="Futura PT Book" panose="020B0502020204020303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E3D74D-AA83-CDA9-0E5A-6AD827FB7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841" y="1775143"/>
            <a:ext cx="884927" cy="8849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9431CF-216C-257D-DC5F-13B3DB3E4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603" y="2304115"/>
            <a:ext cx="8199831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6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A5BA7-9AA0-AD7F-62F4-090939CA5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A070A32-98D0-29AC-FDB6-95D9E26EA223}"/>
              </a:ext>
            </a:extLst>
          </p:cNvPr>
          <p:cNvSpPr/>
          <p:nvPr/>
        </p:nvSpPr>
        <p:spPr>
          <a:xfrm>
            <a:off x="1" y="6290839"/>
            <a:ext cx="12191999" cy="583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0B1805F-AB95-B578-349C-B7DAAA9D7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53" y="6231690"/>
            <a:ext cx="543354" cy="724472"/>
          </a:xfrm>
          <a:prstGeom prst="rect">
            <a:avLst/>
          </a:prstGeom>
        </p:spPr>
      </p:pic>
      <p:sp>
        <p:nvSpPr>
          <p:cNvPr id="4" name="Google Shape;50;p2">
            <a:extLst>
              <a:ext uri="{FF2B5EF4-FFF2-40B4-BE49-F238E27FC236}">
                <a16:creationId xmlns:a16="http://schemas.microsoft.com/office/drawing/2014/main" id="{6614329F-2F2C-DED9-ECC6-F83E873D8A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130" y="476230"/>
            <a:ext cx="11287740" cy="119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"/>
              <a:buNone/>
            </a:pPr>
            <a:r>
              <a:rPr lang="en-US" sz="2800" b="1" dirty="0">
                <a:latin typeface="Futura PT Demi" panose="020B0502020204020303" pitchFamily="34" charset="77"/>
              </a:rPr>
              <a:t>on average over 2.5 million Australians visit NRL online during season months, including over 700,000 on average using the live official app</a:t>
            </a:r>
            <a:endParaRPr sz="2800" b="1" dirty="0">
              <a:latin typeface="Futura PT Demi" panose="020B0502020204020303" pitchFamily="34" charset="77"/>
            </a:endParaRP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46D35D51-87A9-A7B7-3BD9-3B968B7F1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7" y="6376777"/>
            <a:ext cx="415364" cy="38125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5FBAF45-CFCE-BF7D-0B7A-C1421D22FD93}"/>
              </a:ext>
            </a:extLst>
          </p:cNvPr>
          <p:cNvSpPr txBox="1">
            <a:spLocks/>
          </p:cNvSpPr>
          <p:nvPr/>
        </p:nvSpPr>
        <p:spPr>
          <a:xfrm>
            <a:off x="695325" y="1533194"/>
            <a:ext cx="10801350" cy="5098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F04B4A"/>
                </a:solidFill>
                <a:latin typeface="Futura PT Demi" panose="020B0502020204020303" pitchFamily="34" charset="77"/>
              </a:rPr>
              <a:t>National Rugby League</a:t>
            </a:r>
            <a:br>
              <a:rPr lang="en-US" sz="1600" dirty="0">
                <a:latin typeface="Futura PT Demi" panose="020B0502020204020303" pitchFamily="34" charset="77"/>
              </a:rPr>
            </a:br>
            <a:r>
              <a:rPr lang="en-US" sz="1400" dirty="0">
                <a:latin typeface="Futura PT Book" panose="020B0502020204020303" pitchFamily="34" charset="0"/>
              </a:rPr>
              <a:t>- Brand Group (incl nrl.com, official app, tipping and teams' websites) </a:t>
            </a:r>
            <a:br>
              <a:rPr lang="en-US" sz="1400" dirty="0">
                <a:latin typeface="Futura PT Book" panose="020B0502020204020303" pitchFamily="34" charset="0"/>
              </a:rPr>
            </a:br>
            <a: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  <a:t>audience 000s </a:t>
            </a:r>
            <a:r>
              <a:rPr lang="en-US" sz="1400" dirty="0">
                <a:latin typeface="Futura PT Book" panose="020B0502020204020303" pitchFamily="34" charset="0"/>
              </a:rPr>
              <a:t>websites and apps on computer, smartphone, tablet-</a:t>
            </a:r>
            <a:endParaRPr lang="en-US" sz="1400" dirty="0">
              <a:latin typeface="Futura PT Book" panose="020B0502020204020303" pitchFamily="34" charset="77"/>
            </a:endParaRPr>
          </a:p>
        </p:txBody>
      </p:sp>
      <p:sp>
        <p:nvSpPr>
          <p:cNvPr id="20" name="Google Shape;119;p6">
            <a:extLst>
              <a:ext uri="{FF2B5EF4-FFF2-40B4-BE49-F238E27FC236}">
                <a16:creationId xmlns:a16="http://schemas.microsoft.com/office/drawing/2014/main" id="{8AD05F71-5A40-9F4C-7811-7F56844F226A}"/>
              </a:ext>
            </a:extLst>
          </p:cNvPr>
          <p:cNvSpPr txBox="1"/>
          <p:nvPr/>
        </p:nvSpPr>
        <p:spPr>
          <a:xfrm>
            <a:off x="1448211" y="6470725"/>
            <a:ext cx="1040850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900" dirty="0">
                <a:solidFill>
                  <a:schemeClr val="dk1"/>
                </a:solidFill>
                <a:latin typeface="Futura PT Book" panose="020B0502020204020303" pitchFamily="34" charset="77"/>
                <a:cs typeface="Poppins"/>
              </a:rPr>
              <a:t>Source: Ipsos iris Online Audience Measurement Service February 2025 – February 2026, Age 14+, PC/laptop/smartphone/tablet, National Rugby League Brand Group, App, audience 000s, total time composition (average over season March 2025 – October 2025)</a:t>
            </a:r>
            <a:endParaRPr dirty="0">
              <a:latin typeface="Futura PT Book" panose="020B0502020204020303" pitchFamily="34" charset="77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64484EB-38B5-CB2C-5521-C54C05E3BB4F}"/>
              </a:ext>
            </a:extLst>
          </p:cNvPr>
          <p:cNvSpPr txBox="1">
            <a:spLocks/>
          </p:cNvSpPr>
          <p:nvPr/>
        </p:nvSpPr>
        <p:spPr>
          <a:xfrm>
            <a:off x="695325" y="2451505"/>
            <a:ext cx="5400675" cy="5098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  <a:t>audience 000’s by month</a:t>
            </a:r>
            <a:b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</a:br>
            <a: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  <a:t>monthly audience peaks in September with finals series</a:t>
            </a:r>
            <a:endParaRPr lang="en-US" sz="1400" dirty="0">
              <a:latin typeface="Futura PT Book" panose="020B0502020204020303" pitchFamily="34" charset="77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69D7C7-6C34-B507-9E49-71E77B376FDE}"/>
              </a:ext>
            </a:extLst>
          </p:cNvPr>
          <p:cNvSpPr txBox="1">
            <a:spLocks/>
          </p:cNvSpPr>
          <p:nvPr/>
        </p:nvSpPr>
        <p:spPr>
          <a:xfrm>
            <a:off x="6385257" y="2451505"/>
            <a:ext cx="5400675" cy="5098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  <a:t>gender and age composition of total time February 2026</a:t>
            </a:r>
            <a:b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</a:br>
            <a: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  <a:t>over 70% of time spent is by 40- to 64-year-olds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</a:br>
            <a:endParaRPr lang="en-US" sz="1400" dirty="0">
              <a:latin typeface="Futura PT Book" panose="020B0502020204020303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362FBB-8DAF-37FF-AF6F-66B09C7C5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3141288"/>
            <a:ext cx="5096698" cy="2743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F6F938-678B-34FF-DBB5-21D2554D4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687" y="3429000"/>
            <a:ext cx="5419814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89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B0ED4-9788-70A8-4F97-1B5A279E6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CEAF2C9-1629-2408-569D-878B360E3E89}"/>
              </a:ext>
            </a:extLst>
          </p:cNvPr>
          <p:cNvSpPr/>
          <p:nvPr/>
        </p:nvSpPr>
        <p:spPr>
          <a:xfrm>
            <a:off x="1" y="6290839"/>
            <a:ext cx="12191999" cy="583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DCB7A5BB-6B83-CCF2-F54C-3C691DD8A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53" y="6231690"/>
            <a:ext cx="543354" cy="724472"/>
          </a:xfrm>
          <a:prstGeom prst="rect">
            <a:avLst/>
          </a:prstGeom>
        </p:spPr>
      </p:pic>
      <p:sp>
        <p:nvSpPr>
          <p:cNvPr id="4" name="Google Shape;50;p2">
            <a:extLst>
              <a:ext uri="{FF2B5EF4-FFF2-40B4-BE49-F238E27FC236}">
                <a16:creationId xmlns:a16="http://schemas.microsoft.com/office/drawing/2014/main" id="{4ED713E9-A23E-2295-CD6D-16D540EBCA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5533" y="493871"/>
            <a:ext cx="11287740" cy="119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200"/>
            </a:pPr>
            <a:r>
              <a:rPr lang="en-US" sz="2800" b="1" dirty="0">
                <a:latin typeface="Futura PT Demi" panose="020B0502020204020303" pitchFamily="34" charset="77"/>
              </a:rPr>
              <a:t>on average over 3.7 million Australians visit AFL online during season months, including 1.9 million using the live official app</a:t>
            </a:r>
            <a:endParaRPr sz="2800" b="1" dirty="0">
              <a:latin typeface="Futura PT Demi" panose="020B0502020204020303" pitchFamily="34" charset="77"/>
            </a:endParaRP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5AD1871E-5F6E-4AB2-FEAA-A846CEE19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7" y="6376777"/>
            <a:ext cx="415364" cy="38125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1A7CD89-8396-9B11-77F9-3BCE61AFBF29}"/>
              </a:ext>
            </a:extLst>
          </p:cNvPr>
          <p:cNvSpPr txBox="1">
            <a:spLocks/>
          </p:cNvSpPr>
          <p:nvPr/>
        </p:nvSpPr>
        <p:spPr>
          <a:xfrm>
            <a:off x="695325" y="1626504"/>
            <a:ext cx="10801350" cy="5098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rgbClr val="F04B4A"/>
                </a:solidFill>
                <a:latin typeface="Futura PT Demi" panose="020B0502020204020303" pitchFamily="34" charset="77"/>
              </a:rPr>
              <a:t>Australian Football League</a:t>
            </a:r>
            <a:br>
              <a:rPr lang="en-US" sz="1600" dirty="0">
                <a:latin typeface="Futura PT Demi" panose="020B0502020204020303" pitchFamily="34" charset="77"/>
              </a:rPr>
            </a:br>
            <a:r>
              <a:rPr lang="en-US" sz="1400" dirty="0">
                <a:latin typeface="Futura PT Book" panose="020B0502020204020303" pitchFamily="34" charset="0"/>
              </a:rPr>
              <a:t>- Brand Group (incl afl.com, official app, tipping and fantasy and teams' websites) </a:t>
            </a:r>
            <a:br>
              <a:rPr lang="en-US" sz="1400" dirty="0">
                <a:latin typeface="Futura PT Book" panose="020B0502020204020303" pitchFamily="34" charset="0"/>
              </a:rPr>
            </a:br>
            <a: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  <a:t>audience 000s </a:t>
            </a:r>
            <a:r>
              <a:rPr lang="en-US" sz="1400" dirty="0">
                <a:latin typeface="Futura PT Book" panose="020B0502020204020303" pitchFamily="34" charset="0"/>
              </a:rPr>
              <a:t>websites and apps on computer, smartphone, tablet-</a:t>
            </a:r>
            <a:endParaRPr lang="en-US" sz="1400" dirty="0">
              <a:latin typeface="Futura PT Book" panose="020B0502020204020303" pitchFamily="34" charset="77"/>
            </a:endParaRPr>
          </a:p>
        </p:txBody>
      </p:sp>
      <p:sp>
        <p:nvSpPr>
          <p:cNvPr id="20" name="Google Shape;119;p6">
            <a:extLst>
              <a:ext uri="{FF2B5EF4-FFF2-40B4-BE49-F238E27FC236}">
                <a16:creationId xmlns:a16="http://schemas.microsoft.com/office/drawing/2014/main" id="{BA6C7DCA-D309-5692-135E-73FA3C83E24B}"/>
              </a:ext>
            </a:extLst>
          </p:cNvPr>
          <p:cNvSpPr txBox="1"/>
          <p:nvPr/>
        </p:nvSpPr>
        <p:spPr>
          <a:xfrm>
            <a:off x="1448211" y="6396357"/>
            <a:ext cx="1040850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900" dirty="0">
                <a:solidFill>
                  <a:schemeClr val="dk1"/>
                </a:solidFill>
                <a:latin typeface="Futura PT Book" panose="020B0502020204020303" pitchFamily="34" charset="77"/>
                <a:cs typeface="Poppins"/>
              </a:rPr>
              <a:t>Source: Ipsos iris Online Audience Measurement Service February 2025 – February 2026, Age 14+, PC/laptop/smartphone/tablet, Australian Football League Brand Group, App, audience 000s, total time composition, (average over season March 2025 – October 2025)</a:t>
            </a:r>
            <a:endParaRPr sz="900" dirty="0">
              <a:solidFill>
                <a:schemeClr val="dk1"/>
              </a:solidFill>
              <a:latin typeface="Futura PT Book" panose="020B0502020204020303" pitchFamily="34" charset="77"/>
              <a:cs typeface="Poppins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1E7B90D-BC7E-8F1B-4FDE-80F5C2E36B2C}"/>
              </a:ext>
            </a:extLst>
          </p:cNvPr>
          <p:cNvSpPr txBox="1">
            <a:spLocks/>
          </p:cNvSpPr>
          <p:nvPr/>
        </p:nvSpPr>
        <p:spPr>
          <a:xfrm>
            <a:off x="695325" y="2451505"/>
            <a:ext cx="5400675" cy="5098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  <a:t>audience 000’s by month</a:t>
            </a:r>
            <a:b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</a:br>
            <a: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  <a:t>monthly audience peaks in September with finals series</a:t>
            </a:r>
            <a:endParaRPr lang="en-US" sz="1400" dirty="0">
              <a:latin typeface="Futura PT Book" panose="020B0502020204020303" pitchFamily="34" charset="77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C58489C-E91F-78F6-E0A3-846057682395}"/>
              </a:ext>
            </a:extLst>
          </p:cNvPr>
          <p:cNvSpPr txBox="1">
            <a:spLocks/>
          </p:cNvSpPr>
          <p:nvPr/>
        </p:nvSpPr>
        <p:spPr>
          <a:xfrm>
            <a:off x="6385257" y="2451505"/>
            <a:ext cx="5400675" cy="5098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  <a:t>gender and age composition of total time February 2026</a:t>
            </a:r>
            <a:b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</a:br>
            <a: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  <a:t>over 80% of time spent is by 40 plus year-olds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</a:br>
            <a:endParaRPr lang="en-US" sz="1400" dirty="0">
              <a:latin typeface="Futura PT Book" panose="020B0502020204020303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A2E924-4AD4-AEBE-48AB-882BA69B9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82" y="3020551"/>
            <a:ext cx="5169856" cy="2895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2FFC7F-2058-1816-6A08-D0CB6D811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179" y="3429000"/>
            <a:ext cx="5328366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22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1E6D8-F216-69C8-0350-E8C6F3A77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AA2948-3310-E0A8-9779-03F8C7F142BF}"/>
              </a:ext>
            </a:extLst>
          </p:cNvPr>
          <p:cNvSpPr/>
          <p:nvPr/>
        </p:nvSpPr>
        <p:spPr>
          <a:xfrm>
            <a:off x="1" y="6290839"/>
            <a:ext cx="12191999" cy="583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B86B5CA-5889-2900-AF22-0B3D0D777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53" y="6231690"/>
            <a:ext cx="543354" cy="724472"/>
          </a:xfrm>
          <a:prstGeom prst="rect">
            <a:avLst/>
          </a:prstGeom>
        </p:spPr>
      </p:pic>
      <p:sp>
        <p:nvSpPr>
          <p:cNvPr id="4" name="Google Shape;50;p2">
            <a:extLst>
              <a:ext uri="{FF2B5EF4-FFF2-40B4-BE49-F238E27FC236}">
                <a16:creationId xmlns:a16="http://schemas.microsoft.com/office/drawing/2014/main" id="{12D0009D-F58E-AD1B-6A2B-FABFAA6883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4560" y="486908"/>
            <a:ext cx="11495238" cy="97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"/>
              <a:buNone/>
            </a:pPr>
            <a:r>
              <a:rPr lang="en-US" sz="2800" b="1" dirty="0">
                <a:latin typeface="Futura PT Demi" panose="020B0502020204020303" pitchFamily="34" charset="77"/>
              </a:rPr>
              <a:t>over 7.6 million watched BVOD sports programs in January, </a:t>
            </a:r>
            <a:br>
              <a:rPr lang="en-US" sz="2800" b="1" dirty="0">
                <a:latin typeface="Futura PT Demi" panose="020B0502020204020303" pitchFamily="34" charset="77"/>
              </a:rPr>
            </a:br>
            <a:r>
              <a:rPr lang="en-US" sz="2800" b="1" dirty="0">
                <a:latin typeface="Futura PT Demi" panose="020B0502020204020303" pitchFamily="34" charset="77"/>
              </a:rPr>
              <a:t>up 65% on previous month driven by the Australian Open</a:t>
            </a:r>
            <a:endParaRPr sz="2800" b="1" dirty="0">
              <a:latin typeface="Futura PT Demi" panose="020B0502020204020303" pitchFamily="34" charset="77"/>
            </a:endParaRP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73B863D4-CF78-5101-68E0-1B9F3CC88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7" y="6376777"/>
            <a:ext cx="415364" cy="3812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AA67F2-3332-8183-54BC-55AE064D30B1}"/>
              </a:ext>
            </a:extLst>
          </p:cNvPr>
          <p:cNvSpPr txBox="1"/>
          <p:nvPr/>
        </p:nvSpPr>
        <p:spPr>
          <a:xfrm>
            <a:off x="635473" y="2796155"/>
            <a:ext cx="22496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Futura PT Book" panose="020B0502020204020303" pitchFamily="34" charset="0"/>
              </a:rPr>
              <a:t>4.9 million </a:t>
            </a:r>
          </a:p>
          <a:p>
            <a:pPr algn="ctr"/>
            <a:r>
              <a:rPr lang="en-US" sz="1600" dirty="0">
                <a:latin typeface="Futura PT Book" panose="020B0502020204020303" pitchFamily="34" charset="0"/>
              </a:rPr>
              <a:t>Australians aged 14+ viewed BVOD online sports events &amp; programs</a:t>
            </a:r>
            <a:br>
              <a:rPr lang="en-US" sz="1600" dirty="0">
                <a:latin typeface="Futura PT Book" panose="020B0502020204020303" pitchFamily="34" charset="0"/>
              </a:rPr>
            </a:br>
            <a:r>
              <a:rPr lang="en-US" sz="1600" dirty="0">
                <a:latin typeface="Futura PT Book" panose="020B0502020204020303" pitchFamily="34" charset="0"/>
              </a:rPr>
              <a:t>on average over last year (Feb 25 – Jan 26). </a:t>
            </a:r>
          </a:p>
          <a:p>
            <a:pPr algn="ctr"/>
            <a:r>
              <a:rPr lang="en-US" sz="1600" dirty="0">
                <a:latin typeface="Futura PT Book" panose="020B0502020204020303" pitchFamily="34" charset="0"/>
              </a:rPr>
              <a:t>Audience lifted 65% and total time spent lifted 139% from December to January due to Australian Open tennis.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4BCF18-E56D-7136-6148-9183207225CD}"/>
              </a:ext>
            </a:extLst>
          </p:cNvPr>
          <p:cNvSpPr/>
          <p:nvPr/>
        </p:nvSpPr>
        <p:spPr>
          <a:xfrm>
            <a:off x="694560" y="1767207"/>
            <a:ext cx="2190578" cy="45719"/>
          </a:xfrm>
          <a:prstGeom prst="rect">
            <a:avLst/>
          </a:prstGeom>
          <a:solidFill>
            <a:srgbClr val="F04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F1A3DA-5A79-8639-8188-9F821E446AB2}"/>
              </a:ext>
            </a:extLst>
          </p:cNvPr>
          <p:cNvSpPr/>
          <p:nvPr/>
        </p:nvSpPr>
        <p:spPr>
          <a:xfrm>
            <a:off x="665016" y="5772754"/>
            <a:ext cx="2190578" cy="45719"/>
          </a:xfrm>
          <a:prstGeom prst="rect">
            <a:avLst/>
          </a:prstGeom>
          <a:solidFill>
            <a:srgbClr val="F04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A950EE4-8366-6F0F-ECD0-AAC12F874991}"/>
              </a:ext>
            </a:extLst>
          </p:cNvPr>
          <p:cNvSpPr txBox="1">
            <a:spLocks/>
          </p:cNvSpPr>
          <p:nvPr/>
        </p:nvSpPr>
        <p:spPr>
          <a:xfrm>
            <a:off x="3329277" y="1711671"/>
            <a:ext cx="8052074" cy="5369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F04B4A"/>
                </a:solidFill>
                <a:latin typeface="Futura PT Demi" panose="020B0502020204020303" pitchFamily="34" charset="77"/>
              </a:rPr>
              <a:t>video viewing BVOD online sports events and programs*</a:t>
            </a:r>
            <a:br>
              <a:rPr lang="en-US" sz="1600" dirty="0">
                <a:solidFill>
                  <a:srgbClr val="F04B4A"/>
                </a:solidFill>
                <a:latin typeface="Futura PT Demi" panose="020B0502020204020303" pitchFamily="34" charset="77"/>
              </a:rPr>
            </a:br>
            <a:r>
              <a:rPr lang="en-US" sz="1600" dirty="0">
                <a:latin typeface="Futura PT Demi" panose="020B0502020204020303" pitchFamily="34" charset="77"/>
              </a:rPr>
              <a:t> </a:t>
            </a:r>
            <a:r>
              <a:rPr lang="en-US" sz="1600" dirty="0">
                <a:latin typeface="Futura PT Book" panose="020B0502020204020303" pitchFamily="34" charset="0"/>
              </a:rPr>
              <a:t>- video </a:t>
            </a:r>
            <a: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  <a:t>audience 000s and video minutes (MM), </a:t>
            </a:r>
            <a:r>
              <a:rPr lang="en-US" sz="1400" dirty="0">
                <a:latin typeface="Futura PT Book" panose="020B0502020204020303" pitchFamily="34" charset="0"/>
              </a:rPr>
              <a:t>BVOD on CTV, computer, smartphone, tablet </a:t>
            </a:r>
            <a: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  <a:t>-</a:t>
            </a:r>
            <a:endParaRPr lang="en-US" sz="1400" dirty="0">
              <a:latin typeface="Futura PT Book" panose="020B0502020204020303" pitchFamily="34" charset="0"/>
            </a:endParaRPr>
          </a:p>
        </p:txBody>
      </p:sp>
      <p:sp>
        <p:nvSpPr>
          <p:cNvPr id="20" name="Google Shape;119;p6">
            <a:extLst>
              <a:ext uri="{FF2B5EF4-FFF2-40B4-BE49-F238E27FC236}">
                <a16:creationId xmlns:a16="http://schemas.microsoft.com/office/drawing/2014/main" id="{6015C9DA-7262-7CA1-7C9A-51A6E8524849}"/>
              </a:ext>
            </a:extLst>
          </p:cNvPr>
          <p:cNvSpPr txBox="1"/>
          <p:nvPr/>
        </p:nvSpPr>
        <p:spPr>
          <a:xfrm>
            <a:off x="1448211" y="6409280"/>
            <a:ext cx="1040850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900" dirty="0">
                <a:solidFill>
                  <a:schemeClr val="dk1"/>
                </a:solidFill>
                <a:latin typeface="Futura PT Book" panose="020B0502020204020303" pitchFamily="34" charset="77"/>
                <a:cs typeface="Poppins"/>
              </a:rPr>
              <a:t>Source: Ipsos iris Online Audience Measurement Service January 2025 – January 2026, Age 14+, CTV/PC/laptop/smartphone/tablet, Video audience (000’s), Total video minutes (MM) </a:t>
            </a:r>
            <a:br>
              <a:rPr lang="en-US" sz="900" dirty="0">
                <a:solidFill>
                  <a:schemeClr val="dk1"/>
                </a:solidFill>
                <a:latin typeface="Futura PT Book" panose="020B0502020204020303" pitchFamily="34" charset="77"/>
                <a:cs typeface="Poppins"/>
              </a:rPr>
            </a:br>
            <a:r>
              <a:rPr lang="en-US" sz="900" dirty="0">
                <a:solidFill>
                  <a:schemeClr val="dk1"/>
                </a:solidFill>
                <a:latin typeface="Futura PT Book" panose="020B0502020204020303" pitchFamily="34" charset="77"/>
                <a:cs typeface="Poppins"/>
              </a:rPr>
              <a:t>*ABC iView, 9Now, SBS on Demand, 7Plus, 10 Play, Sports Events and Sports Programs, CTV Published Database</a:t>
            </a:r>
            <a:endParaRPr sz="900" dirty="0">
              <a:solidFill>
                <a:schemeClr val="dk1"/>
              </a:solidFill>
              <a:latin typeface="Futura PT Book" panose="020B0502020204020303" pitchFamily="34" charset="77"/>
              <a:cs typeface="Poppin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8C9907-4558-ADB3-04E5-78D6025DA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698" y="1895929"/>
            <a:ext cx="860840" cy="860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6820E2-9E95-2554-D55F-7737A2983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9277" y="2252661"/>
            <a:ext cx="7809653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6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B92A6-4B38-0D17-C5A0-8B422789B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6A9D4-9D89-24C4-5636-4B255C8E3EFA}"/>
              </a:ext>
            </a:extLst>
          </p:cNvPr>
          <p:cNvSpPr/>
          <p:nvPr/>
        </p:nvSpPr>
        <p:spPr>
          <a:xfrm>
            <a:off x="1" y="6290839"/>
            <a:ext cx="12191999" cy="583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2E751E32-1375-50C6-EF6E-750022F3A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53" y="6231690"/>
            <a:ext cx="543354" cy="724472"/>
          </a:xfrm>
          <a:prstGeom prst="rect">
            <a:avLst/>
          </a:prstGeom>
        </p:spPr>
      </p:pic>
      <p:sp>
        <p:nvSpPr>
          <p:cNvPr id="4" name="Google Shape;50;p2">
            <a:extLst>
              <a:ext uri="{FF2B5EF4-FFF2-40B4-BE49-F238E27FC236}">
                <a16:creationId xmlns:a16="http://schemas.microsoft.com/office/drawing/2014/main" id="{46413CEF-DE88-EF23-E38C-14ED86E1DD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8284" y="482064"/>
            <a:ext cx="11287740" cy="119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"/>
              <a:buNone/>
            </a:pPr>
            <a:r>
              <a:rPr lang="en-US" sz="3100" b="1" dirty="0">
                <a:latin typeface="Futura PT Demi" panose="020B0502020204020303" pitchFamily="34" charset="77"/>
              </a:rPr>
              <a:t>Australian Open attracts female and younger viewers </a:t>
            </a:r>
            <a:br>
              <a:rPr lang="en-US" sz="3100" b="1" dirty="0">
                <a:latin typeface="Futura PT Demi" panose="020B0502020204020303" pitchFamily="34" charset="77"/>
              </a:rPr>
            </a:br>
            <a:r>
              <a:rPr lang="en-US" sz="3100" b="1" dirty="0">
                <a:latin typeface="Futura PT Demi" panose="020B0502020204020303" pitchFamily="34" charset="77"/>
              </a:rPr>
              <a:t>to 9Now BVOD sports programs in January 2026</a:t>
            </a:r>
            <a:br>
              <a:rPr lang="en-US" sz="3200" b="1" dirty="0">
                <a:latin typeface="Futura PT Demi" panose="020B0502020204020303" pitchFamily="34" charset="77"/>
              </a:rPr>
            </a:br>
            <a:endParaRPr sz="3200" b="1" dirty="0">
              <a:latin typeface="Futura PT Demi" panose="020B0502020204020303" pitchFamily="34" charset="77"/>
            </a:endParaRP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75FDF940-B72B-1494-2992-202B4ABB0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7" y="6376777"/>
            <a:ext cx="415364" cy="38125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D56CD90-5738-0A9F-46BA-184D11D7B0BC}"/>
              </a:ext>
            </a:extLst>
          </p:cNvPr>
          <p:cNvSpPr txBox="1">
            <a:spLocks/>
          </p:cNvSpPr>
          <p:nvPr/>
        </p:nvSpPr>
        <p:spPr>
          <a:xfrm>
            <a:off x="694586" y="1738815"/>
            <a:ext cx="10801350" cy="5098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F04B4A"/>
                </a:solidFill>
                <a:latin typeface="Futura PT Demi" panose="020B0502020204020303" pitchFamily="34" charset="77"/>
              </a:rPr>
              <a:t>9Now Sports Events and Programs</a:t>
            </a:r>
            <a:br>
              <a:rPr lang="en-US" sz="1600" dirty="0">
                <a:solidFill>
                  <a:srgbClr val="F04B4A"/>
                </a:solidFill>
                <a:latin typeface="Futura PT Demi" panose="020B0502020204020303" pitchFamily="34" charset="77"/>
              </a:rPr>
            </a:br>
            <a:r>
              <a:rPr lang="en-US" sz="1400" dirty="0">
                <a:latin typeface="Futura PT Book" panose="020B0502020204020303" pitchFamily="34" charset="0"/>
              </a:rPr>
              <a:t>BVOD video </a:t>
            </a:r>
            <a: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  <a:t>audience 000s </a:t>
            </a:r>
            <a:r>
              <a:rPr lang="en-US" sz="1400" dirty="0">
                <a:latin typeface="Futura PT Book" panose="020B0502020204020303" pitchFamily="34" charset="0"/>
              </a:rPr>
              <a:t>websites and apps on CTV, computer, smartphone, tablet-</a:t>
            </a:r>
            <a:endParaRPr lang="en-US" sz="1400" dirty="0">
              <a:latin typeface="Futura PT Book" panose="020B0502020204020303" pitchFamily="34" charset="77"/>
            </a:endParaRPr>
          </a:p>
        </p:txBody>
      </p:sp>
      <p:sp>
        <p:nvSpPr>
          <p:cNvPr id="20" name="Google Shape;119;p6">
            <a:extLst>
              <a:ext uri="{FF2B5EF4-FFF2-40B4-BE49-F238E27FC236}">
                <a16:creationId xmlns:a16="http://schemas.microsoft.com/office/drawing/2014/main" id="{AF3182F5-48AB-2331-35DF-75A16580B149}"/>
              </a:ext>
            </a:extLst>
          </p:cNvPr>
          <p:cNvSpPr txBox="1"/>
          <p:nvPr/>
        </p:nvSpPr>
        <p:spPr>
          <a:xfrm>
            <a:off x="1448211" y="6416272"/>
            <a:ext cx="1040850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900" dirty="0">
                <a:solidFill>
                  <a:schemeClr val="dk1"/>
                </a:solidFill>
                <a:latin typeface="Futura PT Book" panose="020B0502020204020303" pitchFamily="34" charset="77"/>
                <a:cs typeface="Poppins"/>
              </a:rPr>
              <a:t>Source: Ipsos iris Online Audience Measurement Service January 2025, December 2025, January 2026, Age 14+, CTV/PC/laptop/smartphone/tablet, video audience (000’s), video audience composition</a:t>
            </a:r>
            <a:br>
              <a:rPr lang="en-US" sz="900" dirty="0">
                <a:solidFill>
                  <a:schemeClr val="dk1"/>
                </a:solidFill>
                <a:latin typeface="Futura PT Book" panose="020B0502020204020303" pitchFamily="34" charset="77"/>
                <a:cs typeface="Poppins"/>
              </a:rPr>
            </a:br>
            <a:r>
              <a:rPr lang="en-US" sz="900" dirty="0">
                <a:solidFill>
                  <a:schemeClr val="dk1"/>
                </a:solidFill>
                <a:latin typeface="Futura PT Book" panose="020B0502020204020303" pitchFamily="34" charset="77"/>
                <a:cs typeface="Poppins"/>
              </a:rPr>
              <a:t>9Now Sports Events/Sports Programs, CTV Published Database</a:t>
            </a:r>
            <a:endParaRPr sz="900" dirty="0">
              <a:solidFill>
                <a:schemeClr val="dk1"/>
              </a:solidFill>
              <a:latin typeface="Futura PT Book" panose="020B0502020204020303" pitchFamily="34" charset="77"/>
              <a:cs typeface="Poppin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793DC35-DE79-051C-8652-8F66C1C0E37A}"/>
              </a:ext>
            </a:extLst>
          </p:cNvPr>
          <p:cNvSpPr txBox="1">
            <a:spLocks/>
          </p:cNvSpPr>
          <p:nvPr/>
        </p:nvSpPr>
        <p:spPr>
          <a:xfrm>
            <a:off x="335280" y="2498160"/>
            <a:ext cx="5400675" cy="5098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  <a:t>video audience 000’s by month</a:t>
            </a:r>
            <a:b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</a:br>
            <a:r>
              <a:rPr lang="en-US" sz="12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  <a:t>monthly video audience up 30% year on year and over 300% month on month</a:t>
            </a:r>
            <a:endParaRPr lang="en-US" sz="1400" dirty="0">
              <a:latin typeface="Futura PT Book" panose="020B05020202040203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4A85C-218A-C76C-2A3D-569AB77CFC43}"/>
              </a:ext>
            </a:extLst>
          </p:cNvPr>
          <p:cNvSpPr txBox="1">
            <a:spLocks/>
          </p:cNvSpPr>
          <p:nvPr/>
        </p:nvSpPr>
        <p:spPr>
          <a:xfrm>
            <a:off x="6043874" y="2498160"/>
            <a:ext cx="5400675" cy="5098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  <a:t>gender and age composition of video audience January 2026</a:t>
            </a:r>
            <a:b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</a:br>
            <a: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  <a:t>54% of the video audience were aged 25-54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sz="1400" dirty="0">
                <a:solidFill>
                  <a:schemeClr val="dk1"/>
                </a:solidFill>
                <a:latin typeface="Futura PT Book" panose="020B0502020204020303" pitchFamily="34" charset="0"/>
                <a:cs typeface="Poppins"/>
              </a:rPr>
            </a:br>
            <a:endParaRPr lang="en-US" sz="1400" dirty="0">
              <a:latin typeface="Futura PT Book" panose="020B0502020204020303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0D938E-D586-8D4A-6E6B-1B71EBA40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57" y="3140451"/>
            <a:ext cx="4578493" cy="2743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861F44-C14E-F663-78FD-B66563E01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351" y="3342840"/>
            <a:ext cx="6181880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8BFD89-F725-D26E-DD2C-6A3373271436}"/>
              </a:ext>
            </a:extLst>
          </p:cNvPr>
          <p:cNvSpPr/>
          <p:nvPr/>
        </p:nvSpPr>
        <p:spPr>
          <a:xfrm>
            <a:off x="-24765" y="6287090"/>
            <a:ext cx="12237361" cy="583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DDC4B-3974-FCDE-B3E6-A30703CA9239}"/>
              </a:ext>
            </a:extLst>
          </p:cNvPr>
          <p:cNvSpPr txBox="1"/>
          <p:nvPr/>
        </p:nvSpPr>
        <p:spPr>
          <a:xfrm>
            <a:off x="605930" y="1268730"/>
            <a:ext cx="1089074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04B4A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04B4A"/>
                </a:solidFill>
                <a:effectLst/>
                <a:uLnTx/>
                <a:uFillTx/>
                <a:latin typeface="Futura PT Bold" panose="020B0902020204020203" pitchFamily="34" charset="0"/>
                <a:ea typeface="+mn-ea"/>
                <a:cs typeface="Poppins"/>
                <a:sym typeface="Poppins"/>
              </a:rPr>
              <a:t>Ipsos iris, IAB endorsed digital audience measurement currency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04B4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Poppins"/>
              </a:rPr>
              <a:t>Ipsos iris is the IAB Australia endorsed digital content measurement system for the planning, buying, and reporting of digital audiences in Australia.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04B4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Poppins"/>
              </a:rPr>
              <a:t>Ipsos iris is an inclusive, standardised currency providing a level playing field for comparison of digital audience reach and characteristics, along with other insights about Australians aged 14+ who access the wide variety of digital content and services on Smartphone, PC/Laptop, Tablet and CTV devices.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04B4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Poppins"/>
              </a:rPr>
              <a:t>Ipsos iris brings a hybrid methodology combining metered data from a high quality, nationally representative, single-source passive panel with site-centric census measurement.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04B4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Poppins"/>
              </a:rPr>
              <a:t>Ipsos conducts an establishment survey of 12,000 Australians aged 14 and over per annum to capture their digital device ownership and usage at both a household and personal level.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Poppins"/>
              </a:rPr>
              <a:t>The survey is designed to create a digital universe on which to project online audiences and to provide panel recruitment targets covering demographics and device type ownership and usage.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04B4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Poppins"/>
              </a:rPr>
              <a:t>Data from the Ipsos iris digital currency and from the establishment survey is included in these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Poppins"/>
              </a:rPr>
              <a:t>nickable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Poppins"/>
              </a:rPr>
              <a:t> charts.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04B4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Poppins"/>
              </a:rPr>
              <a:t>Further insights and information on Ipsos iris is available at -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Poppins"/>
                <a:hlinkClick r:id="rId3"/>
              </a:rPr>
              <a:t>iris-au.ipsos.com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Poppi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04B4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Poppins"/>
              </a:rPr>
              <a:t>Monthly rankings are available at -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Poppins"/>
                <a:hlinkClick r:id="rId4"/>
              </a:rPr>
              <a:t>iris-au.Ipsos.com/rankings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Poppi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04B4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Poppins"/>
            </a:endParaRPr>
          </a:p>
        </p:txBody>
      </p:sp>
      <p:sp>
        <p:nvSpPr>
          <p:cNvPr id="5" name="Google Shape;50;p2">
            <a:extLst>
              <a:ext uri="{FF2B5EF4-FFF2-40B4-BE49-F238E27FC236}">
                <a16:creationId xmlns:a16="http://schemas.microsoft.com/office/drawing/2014/main" id="{4E66A2D3-704B-6AD4-BCD8-B653DFDE5FA5}"/>
              </a:ext>
            </a:extLst>
          </p:cNvPr>
          <p:cNvSpPr txBox="1">
            <a:spLocks/>
          </p:cNvSpPr>
          <p:nvPr/>
        </p:nvSpPr>
        <p:spPr>
          <a:xfrm>
            <a:off x="605930" y="548640"/>
            <a:ext cx="2788586" cy="4017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200"/>
              <a:buFont typeface="Poppins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Demi" panose="020B0502020204020303" pitchFamily="34" charset="77"/>
                <a:ea typeface="+mj-ea"/>
                <a:cs typeface="+mj-cs"/>
              </a:rPr>
              <a:t>source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0E3FEEF-0183-5AB1-A8E7-FDF0EF0A6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53" y="6231690"/>
            <a:ext cx="543354" cy="7244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3786</TotalTime>
  <Words>921</Words>
  <Application>Microsoft Office PowerPoint</Application>
  <PresentationFormat>Widescreen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Futura PT Bold</vt:lpstr>
      <vt:lpstr>Futura PT Book</vt:lpstr>
      <vt:lpstr>Futura PT Demi</vt:lpstr>
      <vt:lpstr>Poppins</vt:lpstr>
      <vt:lpstr>Office Theme</vt:lpstr>
      <vt:lpstr>PowerPoint Presentation</vt:lpstr>
      <vt:lpstr>various online sports codes and events drive audience and  time spent with online sports content</vt:lpstr>
      <vt:lpstr>on average over 2.5 million Australians visit NRL online during season months, including over 700,000 on average using the live official app</vt:lpstr>
      <vt:lpstr>on average over 3.7 million Australians visit AFL online during season months, including 1.9 million using the live official app</vt:lpstr>
      <vt:lpstr>over 7.6 million watched BVOD sports programs in January,  up 65% on previous month driven by the Australian Open</vt:lpstr>
      <vt:lpstr>Australian Open attracts female and younger viewers  to 9Now BVOD sports programs in January 2026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Mallia</dc:creator>
  <cp:lastModifiedBy>Natalie Stanbury</cp:lastModifiedBy>
  <cp:revision>251</cp:revision>
  <dcterms:created xsi:type="dcterms:W3CDTF">2023-02-21T05:50:13Z</dcterms:created>
  <dcterms:modified xsi:type="dcterms:W3CDTF">2026-03-26T01:02:36Z</dcterms:modified>
</cp:coreProperties>
</file>